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99" r:id="rId2"/>
    <p:sldId id="300" r:id="rId3"/>
    <p:sldId id="257" r:id="rId4"/>
    <p:sldId id="258" r:id="rId5"/>
    <p:sldId id="259" r:id="rId6"/>
    <p:sldId id="260" r:id="rId7"/>
    <p:sldId id="261" r:id="rId8"/>
    <p:sldId id="262" r:id="rId9"/>
    <p:sldId id="264" r:id="rId10"/>
    <p:sldId id="265" r:id="rId11"/>
    <p:sldId id="266" r:id="rId12"/>
    <p:sldId id="267" r:id="rId13"/>
    <p:sldId id="268" r:id="rId14"/>
    <p:sldId id="269" r:id="rId15"/>
    <p:sldId id="270" r:id="rId16"/>
    <p:sldId id="294" r:id="rId17"/>
    <p:sldId id="271" r:id="rId18"/>
    <p:sldId id="272" r:id="rId19"/>
    <p:sldId id="293" r:id="rId20"/>
    <p:sldId id="275" r:id="rId21"/>
    <p:sldId id="273"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97" r:id="rId35"/>
    <p:sldId id="288" r:id="rId36"/>
    <p:sldId id="289" r:id="rId37"/>
    <p:sldId id="290" r:id="rId38"/>
    <p:sldId id="291" r:id="rId39"/>
    <p:sldId id="295" r:id="rId40"/>
    <p:sldId id="296" r:id="rId41"/>
    <p:sldId id="292" r:id="rId42"/>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Style moyen 2 - Accentuatio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Style moyen 2 - Accentuation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39568" autoAdjust="0"/>
  </p:normalViewPr>
  <p:slideViewPr>
    <p:cSldViewPr>
      <p:cViewPr varScale="1">
        <p:scale>
          <a:sx n="59" d="100"/>
          <a:sy n="59" d="100"/>
        </p:scale>
        <p:origin x="616" y="5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165A04-46EC-4463-B6C7-C68D5BF7E735}" type="datetimeFigureOut">
              <a:rPr lang="fr-FR" smtClean="0"/>
              <a:t>07/10/2018</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96A40-49A9-43BA-86AF-E5AF1B842467}" type="slidenum">
              <a:rPr lang="fr-FR" smtClean="0"/>
              <a:t>‹N°›</a:t>
            </a:fld>
            <a:endParaRPr lang="fr-FR"/>
          </a:p>
        </p:txBody>
      </p:sp>
    </p:spTree>
    <p:extLst>
      <p:ext uri="{BB962C8B-B14F-4D97-AF65-F5344CB8AC3E}">
        <p14:creationId xmlns:p14="http://schemas.microsoft.com/office/powerpoint/2010/main" val="820560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596A40-49A9-43BA-86AF-E5AF1B842467}" type="slidenum">
              <a:rPr lang="fr-FR" smtClean="0"/>
              <a:t>5</a:t>
            </a:fld>
            <a:endParaRPr lang="fr-FR"/>
          </a:p>
        </p:txBody>
      </p:sp>
    </p:spTree>
    <p:extLst>
      <p:ext uri="{BB962C8B-B14F-4D97-AF65-F5344CB8AC3E}">
        <p14:creationId xmlns:p14="http://schemas.microsoft.com/office/powerpoint/2010/main" val="33270968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596A40-49A9-43BA-86AF-E5AF1B842467}" type="slidenum">
              <a:rPr lang="fr-FR" smtClean="0"/>
              <a:t>28</a:t>
            </a:fld>
            <a:endParaRPr lang="fr-FR"/>
          </a:p>
        </p:txBody>
      </p:sp>
    </p:spTree>
    <p:extLst>
      <p:ext uri="{BB962C8B-B14F-4D97-AF65-F5344CB8AC3E}">
        <p14:creationId xmlns:p14="http://schemas.microsoft.com/office/powerpoint/2010/main" val="2202701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4D596A40-49A9-43BA-86AF-E5AF1B842467}" type="slidenum">
              <a:rPr lang="fr-FR" smtClean="0"/>
              <a:t>29</a:t>
            </a:fld>
            <a:endParaRPr lang="fr-FR"/>
          </a:p>
        </p:txBody>
      </p:sp>
    </p:spTree>
    <p:extLst>
      <p:ext uri="{BB962C8B-B14F-4D97-AF65-F5344CB8AC3E}">
        <p14:creationId xmlns:p14="http://schemas.microsoft.com/office/powerpoint/2010/main" val="2202701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Modifiez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D514C9F1-54CD-46D5-BF5C-4BA1304E6544}" type="datetimeFigureOut">
              <a:rPr lang="fr-FR" smtClean="0"/>
              <a:t>07/10/2018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38513252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texte vertical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14C9F1-54CD-46D5-BF5C-4BA1304E6544}" type="datetimeFigureOut">
              <a:rPr lang="fr-FR" smtClean="0"/>
              <a:t>07/10/2018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7763033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Modifiez le style du titre</a:t>
            </a: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14C9F1-54CD-46D5-BF5C-4BA1304E6544}" type="datetimeFigureOut">
              <a:rPr lang="fr-FR" smtClean="0"/>
              <a:t>07/10/2018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35329134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D514C9F1-54CD-46D5-BF5C-4BA1304E6544}" type="datetimeFigureOut">
              <a:rPr lang="fr-FR" smtClean="0"/>
              <a:t>07/10/2018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4963057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Modifiez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Espace réservé de la date 3"/>
          <p:cNvSpPr>
            <a:spLocks noGrp="1"/>
          </p:cNvSpPr>
          <p:nvPr>
            <p:ph type="dt" sz="half" idx="10"/>
          </p:nvPr>
        </p:nvSpPr>
        <p:spPr/>
        <p:txBody>
          <a:bodyPr/>
          <a:lstStyle/>
          <a:p>
            <a:fld id="{D514C9F1-54CD-46D5-BF5C-4BA1304E6544}" type="datetimeFigureOut">
              <a:rPr lang="fr-FR" smtClean="0"/>
              <a:t>07/10/2018</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15267107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p:cNvSpPr>
            <a:spLocks noGrp="1"/>
          </p:cNvSpPr>
          <p:nvPr>
            <p:ph type="dt" sz="half" idx="10"/>
          </p:nvPr>
        </p:nvSpPr>
        <p:spPr/>
        <p:txBody>
          <a:bodyPr/>
          <a:lstStyle/>
          <a:p>
            <a:fld id="{D514C9F1-54CD-46D5-BF5C-4BA1304E6544}" type="datetimeFigureOut">
              <a:rPr lang="fr-FR" smtClean="0"/>
              <a:t>07/10/2018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664913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Modifiez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p:cNvSpPr>
            <a:spLocks noGrp="1"/>
          </p:cNvSpPr>
          <p:nvPr>
            <p:ph type="dt" sz="half" idx="10"/>
          </p:nvPr>
        </p:nvSpPr>
        <p:spPr/>
        <p:txBody>
          <a:bodyPr/>
          <a:lstStyle/>
          <a:p>
            <a:fld id="{D514C9F1-54CD-46D5-BF5C-4BA1304E6544}" type="datetimeFigureOut">
              <a:rPr lang="fr-FR" smtClean="0"/>
              <a:t>07/10/2018</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12582174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e la date 2"/>
          <p:cNvSpPr>
            <a:spLocks noGrp="1"/>
          </p:cNvSpPr>
          <p:nvPr>
            <p:ph type="dt" sz="half" idx="10"/>
          </p:nvPr>
        </p:nvSpPr>
        <p:spPr/>
        <p:txBody>
          <a:bodyPr/>
          <a:lstStyle/>
          <a:p>
            <a:fld id="{D514C9F1-54CD-46D5-BF5C-4BA1304E6544}" type="datetimeFigureOut">
              <a:rPr lang="fr-FR" smtClean="0"/>
              <a:t>07/10/2018</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38339431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514C9F1-54CD-46D5-BF5C-4BA1304E6544}" type="datetimeFigureOut">
              <a:rPr lang="fr-FR" smtClean="0"/>
              <a:t>07/10/2018</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4290133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Modifiez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514C9F1-54CD-46D5-BF5C-4BA1304E6544}" type="datetimeFigureOut">
              <a:rPr lang="fr-FR" smtClean="0"/>
              <a:t>07/10/2018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7068182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Modifiez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Espace réservé de la date 4"/>
          <p:cNvSpPr>
            <a:spLocks noGrp="1"/>
          </p:cNvSpPr>
          <p:nvPr>
            <p:ph type="dt" sz="half" idx="10"/>
          </p:nvPr>
        </p:nvSpPr>
        <p:spPr/>
        <p:txBody>
          <a:bodyPr/>
          <a:lstStyle/>
          <a:p>
            <a:fld id="{D514C9F1-54CD-46D5-BF5C-4BA1304E6544}" type="datetimeFigureOut">
              <a:rPr lang="fr-FR" smtClean="0"/>
              <a:t>07/10/2018</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FFB129D9-1C57-42FF-8995-5738370F8645}" type="slidenum">
              <a:rPr lang="fr-FR" smtClean="0"/>
              <a:t>‹N°›</a:t>
            </a:fld>
            <a:endParaRPr lang="fr-FR"/>
          </a:p>
        </p:txBody>
      </p:sp>
    </p:spTree>
    <p:extLst>
      <p:ext uri="{BB962C8B-B14F-4D97-AF65-F5344CB8AC3E}">
        <p14:creationId xmlns:p14="http://schemas.microsoft.com/office/powerpoint/2010/main" val="226240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514C9F1-54CD-46D5-BF5C-4BA1304E6544}" type="datetimeFigureOut">
              <a:rPr lang="fr-FR" smtClean="0"/>
              <a:t>07/10/2018</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B129D9-1C57-42FF-8995-5738370F8645}" type="slidenum">
              <a:rPr lang="fr-FR" smtClean="0"/>
              <a:t>‹N°›</a:t>
            </a:fld>
            <a:endParaRPr lang="fr-FR"/>
          </a:p>
        </p:txBody>
      </p:sp>
    </p:spTree>
    <p:extLst>
      <p:ext uri="{BB962C8B-B14F-4D97-AF65-F5344CB8AC3E}">
        <p14:creationId xmlns:p14="http://schemas.microsoft.com/office/powerpoint/2010/main" val="7441611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395536" y="692696"/>
            <a:ext cx="8352928" cy="4739760"/>
          </a:xfrm>
          <a:prstGeom prst="rect">
            <a:avLst/>
          </a:prstGeom>
          <a:noFill/>
        </p:spPr>
        <p:txBody>
          <a:bodyPr wrap="square" rtlCol="0">
            <a:spAutoFit/>
          </a:bodyPr>
          <a:lstStyle/>
          <a:p>
            <a:pPr algn="ctr"/>
            <a:r>
              <a:rPr lang="fr-FR" sz="5400" b="1" dirty="0">
                <a:solidFill>
                  <a:schemeClr val="accent2">
                    <a:lumMod val="75000"/>
                  </a:schemeClr>
                </a:solidFill>
              </a:rPr>
              <a:t>La réforme </a:t>
            </a:r>
            <a:r>
              <a:rPr lang="fr-FR" sz="5400" b="1" dirty="0" err="1">
                <a:solidFill>
                  <a:schemeClr val="accent2">
                    <a:lumMod val="75000"/>
                  </a:schemeClr>
                </a:solidFill>
              </a:rPr>
              <a:t>Blanquer</a:t>
            </a:r>
            <a:r>
              <a:rPr lang="fr-FR" sz="5400" b="1" dirty="0">
                <a:solidFill>
                  <a:schemeClr val="accent2">
                    <a:lumMod val="75000"/>
                  </a:schemeClr>
                </a:solidFill>
              </a:rPr>
              <a:t> </a:t>
            </a:r>
          </a:p>
          <a:p>
            <a:pPr algn="ctr"/>
            <a:r>
              <a:rPr lang="fr-FR" sz="5400" b="1" dirty="0">
                <a:solidFill>
                  <a:schemeClr val="accent2">
                    <a:lumMod val="75000"/>
                  </a:schemeClr>
                </a:solidFill>
              </a:rPr>
              <a:t>du lycée et du baccalauréat</a:t>
            </a:r>
          </a:p>
          <a:p>
            <a:pPr algn="ctr"/>
            <a:endParaRPr lang="fr-FR" sz="5400" b="1" dirty="0">
              <a:solidFill>
                <a:schemeClr val="accent2">
                  <a:lumMod val="75000"/>
                </a:schemeClr>
              </a:solidFill>
            </a:endParaRPr>
          </a:p>
          <a:p>
            <a:pPr algn="ctr"/>
            <a:r>
              <a:rPr lang="fr-FR" sz="3600" dirty="0"/>
              <a:t>Décret n° 2018-614 du 16 juillet 2018</a:t>
            </a:r>
          </a:p>
          <a:p>
            <a:pPr algn="ctr"/>
            <a:r>
              <a:rPr lang="fr-FR" sz="3600" dirty="0"/>
              <a:t>Arrêtés du 16 juillet 2018</a:t>
            </a:r>
          </a:p>
          <a:p>
            <a:pPr algn="ctr"/>
            <a:endParaRPr lang="fr-FR" sz="3600" dirty="0"/>
          </a:p>
          <a:p>
            <a:pPr algn="ctr"/>
            <a:r>
              <a:rPr lang="fr-FR" sz="3200" dirty="0"/>
              <a:t>Rappel : vote largement négatif du CSE en avril</a:t>
            </a:r>
          </a:p>
        </p:txBody>
      </p:sp>
    </p:spTree>
    <p:extLst>
      <p:ext uri="{BB962C8B-B14F-4D97-AF65-F5344CB8AC3E}">
        <p14:creationId xmlns:p14="http://schemas.microsoft.com/office/powerpoint/2010/main" val="2400135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barn(inVertical)">
                                      <p:cBhvr>
                                        <p:cTn id="7" dur="500"/>
                                        <p:tgtEl>
                                          <p:spTgt spid="2">
                                            <p:txEl>
                                              <p:pRg st="3" end="3"/>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4" end="4"/>
                                            </p:txEl>
                                          </p:spTgt>
                                        </p:tgtEl>
                                        <p:attrNameLst>
                                          <p:attrName>style.visibility</p:attrName>
                                        </p:attrNameLst>
                                      </p:cBhvr>
                                      <p:to>
                                        <p:strVal val="visible"/>
                                      </p:to>
                                    </p:set>
                                    <p:animEffect transition="in" filter="barn(inVertical)">
                                      <p:cBhvr>
                                        <p:cTn id="10" dur="500"/>
                                        <p:tgtEl>
                                          <p:spTgt spid="2">
                                            <p:txEl>
                                              <p:pRg st="4" end="4"/>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2">
                                            <p:txEl>
                                              <p:pRg st="6" end="6"/>
                                            </p:txEl>
                                          </p:spTgt>
                                        </p:tgtEl>
                                        <p:attrNameLst>
                                          <p:attrName>style.visibility</p:attrName>
                                        </p:attrNameLst>
                                      </p:cBhvr>
                                      <p:to>
                                        <p:strVal val="visible"/>
                                      </p:to>
                                    </p:set>
                                    <p:animEffect transition="in" filter="barn(inVertical)">
                                      <p:cBhvr>
                                        <p:cTn id="1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196752"/>
            <a:ext cx="8352928" cy="5509200"/>
          </a:xfrm>
          <a:prstGeom prst="rect">
            <a:avLst/>
          </a:prstGeom>
          <a:noFill/>
        </p:spPr>
        <p:txBody>
          <a:bodyPr wrap="square" rtlCol="0">
            <a:spAutoFit/>
          </a:bodyPr>
          <a:lstStyle/>
          <a:p>
            <a:pPr algn="ctr"/>
            <a:r>
              <a:rPr lang="fr-FR" sz="6000" b="1" dirty="0">
                <a:solidFill>
                  <a:srgbClr val="7030A0"/>
                </a:solidFill>
              </a:rPr>
              <a:t>LE NOUVEAU </a:t>
            </a:r>
          </a:p>
          <a:p>
            <a:pPr algn="ctr"/>
            <a:r>
              <a:rPr lang="fr-FR" sz="6000" b="1" dirty="0">
                <a:solidFill>
                  <a:srgbClr val="7030A0"/>
                </a:solidFill>
              </a:rPr>
              <a:t>CYCLE TERMINAL</a:t>
            </a:r>
          </a:p>
          <a:p>
            <a:pPr algn="ctr"/>
            <a:r>
              <a:rPr lang="fr-FR" sz="4400" b="1" dirty="0">
                <a:solidFill>
                  <a:srgbClr val="7030A0"/>
                </a:solidFill>
              </a:rPr>
              <a:t>(rentrée 2019 pour la première </a:t>
            </a:r>
          </a:p>
          <a:p>
            <a:pPr algn="ctr"/>
            <a:r>
              <a:rPr lang="fr-FR" sz="4400" b="1" dirty="0">
                <a:solidFill>
                  <a:srgbClr val="7030A0"/>
                </a:solidFill>
              </a:rPr>
              <a:t>rentrée 2020 pour la terminale)</a:t>
            </a:r>
          </a:p>
          <a:p>
            <a:pPr algn="ctr"/>
            <a:endParaRPr lang="fr-FR" sz="6000" b="1" dirty="0">
              <a:solidFill>
                <a:srgbClr val="7030A0"/>
              </a:solidFill>
            </a:endParaRPr>
          </a:p>
          <a:p>
            <a:pPr algn="ctr"/>
            <a:endParaRPr lang="fr-FR" sz="6000" b="1" dirty="0">
              <a:solidFill>
                <a:srgbClr val="7030A0"/>
              </a:solidFill>
            </a:endParaRPr>
          </a:p>
          <a:p>
            <a:endParaRPr lang="fr-FR" sz="2400" dirty="0"/>
          </a:p>
        </p:txBody>
      </p:sp>
    </p:spTree>
    <p:extLst>
      <p:ext uri="{BB962C8B-B14F-4D97-AF65-F5344CB8AC3E}">
        <p14:creationId xmlns:p14="http://schemas.microsoft.com/office/powerpoint/2010/main" val="11419376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548680"/>
            <a:ext cx="7416824" cy="1569660"/>
          </a:xfrm>
          <a:prstGeom prst="rect">
            <a:avLst/>
          </a:prstGeom>
          <a:noFill/>
        </p:spPr>
        <p:txBody>
          <a:bodyPr wrap="square" rtlCol="0">
            <a:spAutoFit/>
          </a:bodyPr>
          <a:lstStyle/>
          <a:p>
            <a:endParaRPr lang="fr-FR" sz="2400" dirty="0"/>
          </a:p>
          <a:p>
            <a:endParaRPr lang="fr-FR" dirty="0"/>
          </a:p>
          <a:p>
            <a:endParaRPr lang="fr-FR" dirty="0"/>
          </a:p>
          <a:p>
            <a:endParaRPr lang="fr-FR" dirty="0"/>
          </a:p>
          <a:p>
            <a:endParaRPr lang="fr-FR" dirty="0"/>
          </a:p>
        </p:txBody>
      </p:sp>
      <p:sp>
        <p:nvSpPr>
          <p:cNvPr id="4" name="ZoneTexte 3"/>
          <p:cNvSpPr txBox="1"/>
          <p:nvPr/>
        </p:nvSpPr>
        <p:spPr>
          <a:xfrm>
            <a:off x="467544" y="332656"/>
            <a:ext cx="8424936" cy="523220"/>
          </a:xfrm>
          <a:prstGeom prst="rect">
            <a:avLst/>
          </a:prstGeom>
          <a:noFill/>
        </p:spPr>
        <p:txBody>
          <a:bodyPr wrap="square" rtlCol="0">
            <a:spAutoFit/>
          </a:bodyPr>
          <a:lstStyle/>
          <a:p>
            <a:r>
              <a:rPr lang="fr-FR" sz="2800" dirty="0"/>
              <a:t>1- </a:t>
            </a:r>
            <a:r>
              <a:rPr lang="fr-FR" sz="2800" u="sng" dirty="0"/>
              <a:t>Enseignements communs</a:t>
            </a:r>
          </a:p>
        </p:txBody>
      </p:sp>
      <p:graphicFrame>
        <p:nvGraphicFramePr>
          <p:cNvPr id="5" name="Tableau 4"/>
          <p:cNvGraphicFramePr>
            <a:graphicFrameLocks noGrp="1"/>
          </p:cNvGraphicFramePr>
          <p:nvPr>
            <p:extLst>
              <p:ext uri="{D42A27DB-BD31-4B8C-83A1-F6EECF244321}">
                <p14:modId xmlns:p14="http://schemas.microsoft.com/office/powerpoint/2010/main" val="714966819"/>
              </p:ext>
            </p:extLst>
          </p:nvPr>
        </p:nvGraphicFramePr>
        <p:xfrm>
          <a:off x="789916" y="908720"/>
          <a:ext cx="6950435" cy="5220260"/>
        </p:xfrm>
        <a:graphic>
          <a:graphicData uri="http://schemas.openxmlformats.org/drawingml/2006/table">
            <a:tbl>
              <a:tblPr firstRow="1" bandRow="1">
                <a:tableStyleId>{073A0DAA-6AF3-43AB-8588-CEC1D06C72B9}</a:tableStyleId>
              </a:tblPr>
              <a:tblGrid>
                <a:gridCol w="3018877">
                  <a:extLst>
                    <a:ext uri="{9D8B030D-6E8A-4147-A177-3AD203B41FA5}">
                      <a16:colId xmlns:a16="http://schemas.microsoft.com/office/drawing/2014/main" val="20000"/>
                    </a:ext>
                  </a:extLst>
                </a:gridCol>
                <a:gridCol w="1965779">
                  <a:extLst>
                    <a:ext uri="{9D8B030D-6E8A-4147-A177-3AD203B41FA5}">
                      <a16:colId xmlns:a16="http://schemas.microsoft.com/office/drawing/2014/main" val="20001"/>
                    </a:ext>
                  </a:extLst>
                </a:gridCol>
                <a:gridCol w="1965779">
                  <a:extLst>
                    <a:ext uri="{9D8B030D-6E8A-4147-A177-3AD203B41FA5}">
                      <a16:colId xmlns:a16="http://schemas.microsoft.com/office/drawing/2014/main" val="20002"/>
                    </a:ext>
                  </a:extLst>
                </a:gridCol>
              </a:tblGrid>
              <a:tr h="707324">
                <a:tc>
                  <a:txBody>
                    <a:bodyPr/>
                    <a:lstStyle/>
                    <a:p>
                      <a:endParaRPr lang="fr-FR" sz="2000" dirty="0"/>
                    </a:p>
                  </a:txBody>
                  <a:tcPr/>
                </a:tc>
                <a:tc>
                  <a:txBody>
                    <a:bodyPr/>
                    <a:lstStyle/>
                    <a:p>
                      <a:pPr algn="ctr"/>
                      <a:r>
                        <a:rPr lang="fr-FR" sz="2000" dirty="0"/>
                        <a:t>PREMIERE</a:t>
                      </a:r>
                    </a:p>
                  </a:txBody>
                  <a:tcPr/>
                </a:tc>
                <a:tc>
                  <a:txBody>
                    <a:bodyPr/>
                    <a:lstStyle/>
                    <a:p>
                      <a:pPr algn="ctr"/>
                      <a:r>
                        <a:rPr lang="fr-FR" sz="2000" dirty="0"/>
                        <a:t>TERMINALE</a:t>
                      </a:r>
                    </a:p>
                  </a:txBody>
                  <a:tcPr/>
                </a:tc>
                <a:extLst>
                  <a:ext uri="{0D108BD9-81ED-4DB2-BD59-A6C34878D82A}">
                    <a16:rowId xmlns:a16="http://schemas.microsoft.com/office/drawing/2014/main" val="10000"/>
                  </a:ext>
                </a:extLst>
              </a:tr>
              <a:tr h="635316">
                <a:tc>
                  <a:txBody>
                    <a:bodyPr/>
                    <a:lstStyle/>
                    <a:p>
                      <a:r>
                        <a:rPr lang="fr-FR" sz="2000" dirty="0"/>
                        <a:t>Français (1</a:t>
                      </a:r>
                      <a:r>
                        <a:rPr lang="fr-FR" sz="2000" baseline="30000" dirty="0"/>
                        <a:t>ère</a:t>
                      </a:r>
                      <a:r>
                        <a:rPr lang="fr-FR" sz="2000" dirty="0"/>
                        <a:t>)</a:t>
                      </a:r>
                    </a:p>
                    <a:p>
                      <a:r>
                        <a:rPr lang="fr-FR" sz="2000" dirty="0"/>
                        <a:t>Philosophie (terminale)</a:t>
                      </a:r>
                    </a:p>
                  </a:txBody>
                  <a:tcPr/>
                </a:tc>
                <a:tc>
                  <a:txBody>
                    <a:bodyPr/>
                    <a:lstStyle/>
                    <a:p>
                      <a:pPr algn="ctr"/>
                      <a:r>
                        <a:rPr lang="fr-FR" sz="2000" dirty="0"/>
                        <a:t>4 h</a:t>
                      </a:r>
                    </a:p>
                  </a:txBody>
                  <a:tcPr/>
                </a:tc>
                <a:tc>
                  <a:txBody>
                    <a:bodyPr/>
                    <a:lstStyle/>
                    <a:p>
                      <a:pPr algn="ctr"/>
                      <a:r>
                        <a:rPr lang="fr-FR" sz="2000" dirty="0"/>
                        <a:t>4 h</a:t>
                      </a:r>
                    </a:p>
                  </a:txBody>
                  <a:tcPr/>
                </a:tc>
                <a:extLst>
                  <a:ext uri="{0D108BD9-81ED-4DB2-BD59-A6C34878D82A}">
                    <a16:rowId xmlns:a16="http://schemas.microsoft.com/office/drawing/2014/main" val="10001"/>
                  </a:ext>
                </a:extLst>
              </a:tr>
              <a:tr h="635316">
                <a:tc>
                  <a:txBody>
                    <a:bodyPr/>
                    <a:lstStyle/>
                    <a:p>
                      <a:r>
                        <a:rPr lang="fr-FR" sz="2000" dirty="0"/>
                        <a:t>Histoire-géographie</a:t>
                      </a:r>
                    </a:p>
                  </a:txBody>
                  <a:tcPr/>
                </a:tc>
                <a:tc>
                  <a:txBody>
                    <a:bodyPr/>
                    <a:lstStyle/>
                    <a:p>
                      <a:pPr algn="ctr"/>
                      <a:r>
                        <a:rPr lang="fr-FR" sz="2000" dirty="0"/>
                        <a:t>3 h</a:t>
                      </a:r>
                    </a:p>
                  </a:txBody>
                  <a:tcPr/>
                </a:tc>
                <a:tc>
                  <a:txBody>
                    <a:bodyPr/>
                    <a:lstStyle/>
                    <a:p>
                      <a:pPr algn="ctr"/>
                      <a:r>
                        <a:rPr lang="fr-FR" sz="2000" dirty="0"/>
                        <a:t>3 h</a:t>
                      </a:r>
                    </a:p>
                  </a:txBody>
                  <a:tcPr/>
                </a:tc>
                <a:extLst>
                  <a:ext uri="{0D108BD9-81ED-4DB2-BD59-A6C34878D82A}">
                    <a16:rowId xmlns:a16="http://schemas.microsoft.com/office/drawing/2014/main" val="10002"/>
                  </a:ext>
                </a:extLst>
              </a:tr>
              <a:tr h="635316">
                <a:tc>
                  <a:txBody>
                    <a:bodyPr/>
                    <a:lstStyle/>
                    <a:p>
                      <a:r>
                        <a:rPr lang="fr-FR" sz="2000" dirty="0"/>
                        <a:t>Enseignement</a:t>
                      </a:r>
                      <a:r>
                        <a:rPr lang="fr-FR" sz="2000" baseline="0" dirty="0"/>
                        <a:t> scientifique</a:t>
                      </a:r>
                      <a:endParaRPr lang="fr-FR" sz="2000" dirty="0"/>
                    </a:p>
                  </a:txBody>
                  <a:tcPr/>
                </a:tc>
                <a:tc>
                  <a:txBody>
                    <a:bodyPr/>
                    <a:lstStyle/>
                    <a:p>
                      <a:pPr algn="ctr"/>
                      <a:r>
                        <a:rPr lang="fr-FR" sz="2000" dirty="0"/>
                        <a:t>2 h</a:t>
                      </a:r>
                    </a:p>
                  </a:txBody>
                  <a:tcPr/>
                </a:tc>
                <a:tc>
                  <a:txBody>
                    <a:bodyPr/>
                    <a:lstStyle/>
                    <a:p>
                      <a:pPr algn="ctr"/>
                      <a:r>
                        <a:rPr lang="fr-FR" sz="2000" dirty="0"/>
                        <a:t>2 h</a:t>
                      </a:r>
                    </a:p>
                  </a:txBody>
                  <a:tcPr/>
                </a:tc>
                <a:extLst>
                  <a:ext uri="{0D108BD9-81ED-4DB2-BD59-A6C34878D82A}">
                    <a16:rowId xmlns:a16="http://schemas.microsoft.com/office/drawing/2014/main" val="10003"/>
                  </a:ext>
                </a:extLst>
              </a:tr>
              <a:tr h="635316">
                <a:tc>
                  <a:txBody>
                    <a:bodyPr/>
                    <a:lstStyle/>
                    <a:p>
                      <a:r>
                        <a:rPr lang="fr-FR" sz="2000" dirty="0"/>
                        <a:t>LV 1 et 2</a:t>
                      </a:r>
                    </a:p>
                  </a:txBody>
                  <a:tcPr/>
                </a:tc>
                <a:tc>
                  <a:txBody>
                    <a:bodyPr/>
                    <a:lstStyle/>
                    <a:p>
                      <a:pPr algn="ctr"/>
                      <a:r>
                        <a:rPr lang="fr-FR" sz="2000" dirty="0"/>
                        <a:t>4</a:t>
                      </a:r>
                      <a:r>
                        <a:rPr lang="fr-FR" sz="2000" baseline="0" dirty="0"/>
                        <a:t> h 30</a:t>
                      </a:r>
                      <a:endParaRPr lang="fr-FR" sz="2000" dirty="0"/>
                    </a:p>
                  </a:txBody>
                  <a:tcPr/>
                </a:tc>
                <a:tc>
                  <a:txBody>
                    <a:bodyPr/>
                    <a:lstStyle/>
                    <a:p>
                      <a:pPr algn="ctr"/>
                      <a:r>
                        <a:rPr lang="fr-FR" sz="2000" dirty="0"/>
                        <a:t>4 h</a:t>
                      </a:r>
                    </a:p>
                  </a:txBody>
                  <a:tcPr/>
                </a:tc>
                <a:extLst>
                  <a:ext uri="{0D108BD9-81ED-4DB2-BD59-A6C34878D82A}">
                    <a16:rowId xmlns:a16="http://schemas.microsoft.com/office/drawing/2014/main" val="10004"/>
                  </a:ext>
                </a:extLst>
              </a:tr>
              <a:tr h="635316">
                <a:tc>
                  <a:txBody>
                    <a:bodyPr/>
                    <a:lstStyle/>
                    <a:p>
                      <a:r>
                        <a:rPr lang="fr-FR" sz="2000" dirty="0"/>
                        <a:t>EPS</a:t>
                      </a:r>
                    </a:p>
                  </a:txBody>
                  <a:tcPr/>
                </a:tc>
                <a:tc>
                  <a:txBody>
                    <a:bodyPr/>
                    <a:lstStyle/>
                    <a:p>
                      <a:pPr algn="ctr"/>
                      <a:r>
                        <a:rPr lang="fr-FR" sz="2000" dirty="0"/>
                        <a:t>2 h</a:t>
                      </a:r>
                    </a:p>
                  </a:txBody>
                  <a:tcPr/>
                </a:tc>
                <a:tc>
                  <a:txBody>
                    <a:bodyPr/>
                    <a:lstStyle/>
                    <a:p>
                      <a:pPr algn="ctr"/>
                      <a:r>
                        <a:rPr lang="fr-FR" sz="2000" dirty="0"/>
                        <a:t>2 h</a:t>
                      </a:r>
                    </a:p>
                  </a:txBody>
                  <a:tcPr/>
                </a:tc>
                <a:extLst>
                  <a:ext uri="{0D108BD9-81ED-4DB2-BD59-A6C34878D82A}">
                    <a16:rowId xmlns:a16="http://schemas.microsoft.com/office/drawing/2014/main" val="10005"/>
                  </a:ext>
                </a:extLst>
              </a:tr>
              <a:tr h="635316">
                <a:tc>
                  <a:txBody>
                    <a:bodyPr/>
                    <a:lstStyle/>
                    <a:p>
                      <a:r>
                        <a:rPr lang="fr-FR" sz="2000" dirty="0"/>
                        <a:t>EMC</a:t>
                      </a:r>
                    </a:p>
                  </a:txBody>
                  <a:tcPr/>
                </a:tc>
                <a:tc>
                  <a:txBody>
                    <a:bodyPr/>
                    <a:lstStyle/>
                    <a:p>
                      <a:pPr algn="ctr"/>
                      <a:r>
                        <a:rPr lang="fr-FR" sz="2000" dirty="0"/>
                        <a:t>18 h annualisées</a:t>
                      </a:r>
                    </a:p>
                  </a:txBody>
                  <a:tcPr/>
                </a:tc>
                <a:tc>
                  <a:txBody>
                    <a:bodyPr/>
                    <a:lstStyle/>
                    <a:p>
                      <a:pPr algn="ctr"/>
                      <a:r>
                        <a:rPr lang="fr-FR" sz="2000" dirty="0"/>
                        <a:t>18 h annualisées</a:t>
                      </a:r>
                    </a:p>
                  </a:txBody>
                  <a:tcPr/>
                </a:tc>
                <a:extLst>
                  <a:ext uri="{0D108BD9-81ED-4DB2-BD59-A6C34878D82A}">
                    <a16:rowId xmlns:a16="http://schemas.microsoft.com/office/drawing/2014/main" val="10006"/>
                  </a:ext>
                </a:extLst>
              </a:tr>
              <a:tr h="635316">
                <a:tc>
                  <a:txBody>
                    <a:bodyPr/>
                    <a:lstStyle/>
                    <a:p>
                      <a:pPr algn="r"/>
                      <a:r>
                        <a:rPr lang="fr-FR" sz="2000" u="sng" dirty="0"/>
                        <a:t>total</a:t>
                      </a:r>
                    </a:p>
                  </a:txBody>
                  <a:tcPr/>
                </a:tc>
                <a:tc>
                  <a:txBody>
                    <a:bodyPr/>
                    <a:lstStyle/>
                    <a:p>
                      <a:pPr algn="ctr"/>
                      <a:r>
                        <a:rPr lang="fr-FR" sz="2000" dirty="0"/>
                        <a:t>16 h</a:t>
                      </a:r>
                    </a:p>
                  </a:txBody>
                  <a:tcPr/>
                </a:tc>
                <a:tc>
                  <a:txBody>
                    <a:bodyPr/>
                    <a:lstStyle/>
                    <a:p>
                      <a:pPr algn="ctr"/>
                      <a:r>
                        <a:rPr lang="fr-FR" sz="2000" dirty="0"/>
                        <a:t>15 h 30</a:t>
                      </a: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39194736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548680"/>
            <a:ext cx="7416824" cy="1569660"/>
          </a:xfrm>
          <a:prstGeom prst="rect">
            <a:avLst/>
          </a:prstGeom>
          <a:noFill/>
        </p:spPr>
        <p:txBody>
          <a:bodyPr wrap="square" rtlCol="0">
            <a:spAutoFit/>
          </a:bodyPr>
          <a:lstStyle/>
          <a:p>
            <a:endParaRPr lang="fr-FR" sz="2400" dirty="0"/>
          </a:p>
          <a:p>
            <a:endParaRPr lang="fr-FR" dirty="0"/>
          </a:p>
          <a:p>
            <a:endParaRPr lang="fr-FR" dirty="0"/>
          </a:p>
          <a:p>
            <a:endParaRPr lang="fr-FR" dirty="0"/>
          </a:p>
          <a:p>
            <a:endParaRPr lang="fr-FR" dirty="0"/>
          </a:p>
        </p:txBody>
      </p:sp>
      <p:sp>
        <p:nvSpPr>
          <p:cNvPr id="4" name="ZoneTexte 3"/>
          <p:cNvSpPr txBox="1"/>
          <p:nvPr/>
        </p:nvSpPr>
        <p:spPr>
          <a:xfrm>
            <a:off x="467544" y="188640"/>
            <a:ext cx="8424936" cy="523220"/>
          </a:xfrm>
          <a:prstGeom prst="rect">
            <a:avLst/>
          </a:prstGeom>
          <a:noFill/>
        </p:spPr>
        <p:txBody>
          <a:bodyPr wrap="square" rtlCol="0">
            <a:spAutoFit/>
          </a:bodyPr>
          <a:lstStyle/>
          <a:p>
            <a:r>
              <a:rPr lang="fr-FR" sz="2800" dirty="0"/>
              <a:t>1- </a:t>
            </a:r>
            <a:r>
              <a:rPr lang="fr-FR" sz="2800" u="sng" dirty="0"/>
              <a:t>Enseignements communs</a:t>
            </a:r>
          </a:p>
        </p:txBody>
      </p:sp>
      <p:graphicFrame>
        <p:nvGraphicFramePr>
          <p:cNvPr id="5" name="Tableau 4"/>
          <p:cNvGraphicFramePr>
            <a:graphicFrameLocks noGrp="1"/>
          </p:cNvGraphicFramePr>
          <p:nvPr>
            <p:extLst>
              <p:ext uri="{D42A27DB-BD31-4B8C-83A1-F6EECF244321}">
                <p14:modId xmlns:p14="http://schemas.microsoft.com/office/powerpoint/2010/main" val="2234691176"/>
              </p:ext>
            </p:extLst>
          </p:nvPr>
        </p:nvGraphicFramePr>
        <p:xfrm>
          <a:off x="251520" y="871295"/>
          <a:ext cx="6011004" cy="4728913"/>
        </p:xfrm>
        <a:graphic>
          <a:graphicData uri="http://schemas.openxmlformats.org/drawingml/2006/table">
            <a:tbl>
              <a:tblPr firstRow="1" bandRow="1">
                <a:tableStyleId>{073A0DAA-6AF3-43AB-8588-CEC1D06C72B9}</a:tableStyleId>
              </a:tblPr>
              <a:tblGrid>
                <a:gridCol w="2610840">
                  <a:extLst>
                    <a:ext uri="{9D8B030D-6E8A-4147-A177-3AD203B41FA5}">
                      <a16:colId xmlns:a16="http://schemas.microsoft.com/office/drawing/2014/main" val="20000"/>
                    </a:ext>
                  </a:extLst>
                </a:gridCol>
                <a:gridCol w="1700082">
                  <a:extLst>
                    <a:ext uri="{9D8B030D-6E8A-4147-A177-3AD203B41FA5}">
                      <a16:colId xmlns:a16="http://schemas.microsoft.com/office/drawing/2014/main" val="20001"/>
                    </a:ext>
                  </a:extLst>
                </a:gridCol>
                <a:gridCol w="1700082">
                  <a:extLst>
                    <a:ext uri="{9D8B030D-6E8A-4147-A177-3AD203B41FA5}">
                      <a16:colId xmlns:a16="http://schemas.microsoft.com/office/drawing/2014/main" val="20002"/>
                    </a:ext>
                  </a:extLst>
                </a:gridCol>
              </a:tblGrid>
              <a:tr h="571721">
                <a:tc>
                  <a:txBody>
                    <a:bodyPr/>
                    <a:lstStyle/>
                    <a:p>
                      <a:endParaRPr lang="fr-FR" sz="2000" dirty="0"/>
                    </a:p>
                  </a:txBody>
                  <a:tcPr/>
                </a:tc>
                <a:tc>
                  <a:txBody>
                    <a:bodyPr/>
                    <a:lstStyle/>
                    <a:p>
                      <a:pPr algn="ctr"/>
                      <a:r>
                        <a:rPr lang="fr-FR" sz="2000" dirty="0"/>
                        <a:t>PREMIERE</a:t>
                      </a:r>
                    </a:p>
                  </a:txBody>
                  <a:tcPr/>
                </a:tc>
                <a:tc>
                  <a:txBody>
                    <a:bodyPr/>
                    <a:lstStyle/>
                    <a:p>
                      <a:pPr algn="ctr"/>
                      <a:r>
                        <a:rPr lang="fr-FR" sz="2000" dirty="0"/>
                        <a:t>TERMINALE</a:t>
                      </a:r>
                    </a:p>
                  </a:txBody>
                  <a:tcPr/>
                </a:tc>
                <a:extLst>
                  <a:ext uri="{0D108BD9-81ED-4DB2-BD59-A6C34878D82A}">
                    <a16:rowId xmlns:a16="http://schemas.microsoft.com/office/drawing/2014/main" val="10000"/>
                  </a:ext>
                </a:extLst>
              </a:tr>
              <a:tr h="690455">
                <a:tc>
                  <a:txBody>
                    <a:bodyPr/>
                    <a:lstStyle/>
                    <a:p>
                      <a:r>
                        <a:rPr lang="fr-FR" sz="2000" dirty="0"/>
                        <a:t>Français (1</a:t>
                      </a:r>
                      <a:r>
                        <a:rPr lang="fr-FR" sz="2000" baseline="30000" dirty="0"/>
                        <a:t>ère</a:t>
                      </a:r>
                      <a:r>
                        <a:rPr lang="fr-FR" sz="2000" dirty="0"/>
                        <a:t>)</a:t>
                      </a:r>
                    </a:p>
                    <a:p>
                      <a:r>
                        <a:rPr lang="fr-FR" sz="2000" dirty="0"/>
                        <a:t>Philosophie (terminale)</a:t>
                      </a:r>
                    </a:p>
                  </a:txBody>
                  <a:tcPr/>
                </a:tc>
                <a:tc>
                  <a:txBody>
                    <a:bodyPr/>
                    <a:lstStyle/>
                    <a:p>
                      <a:pPr algn="ctr"/>
                      <a:r>
                        <a:rPr lang="fr-FR" sz="2000" dirty="0"/>
                        <a:t>4 h</a:t>
                      </a:r>
                    </a:p>
                  </a:txBody>
                  <a:tcPr/>
                </a:tc>
                <a:tc>
                  <a:txBody>
                    <a:bodyPr/>
                    <a:lstStyle/>
                    <a:p>
                      <a:pPr algn="ctr"/>
                      <a:r>
                        <a:rPr lang="fr-FR" sz="2000" dirty="0"/>
                        <a:t>4 h</a:t>
                      </a:r>
                    </a:p>
                  </a:txBody>
                  <a:tcPr/>
                </a:tc>
                <a:extLst>
                  <a:ext uri="{0D108BD9-81ED-4DB2-BD59-A6C34878D82A}">
                    <a16:rowId xmlns:a16="http://schemas.microsoft.com/office/drawing/2014/main" val="10001"/>
                  </a:ext>
                </a:extLst>
              </a:tr>
              <a:tr h="513518">
                <a:tc>
                  <a:txBody>
                    <a:bodyPr/>
                    <a:lstStyle/>
                    <a:p>
                      <a:r>
                        <a:rPr lang="fr-FR" sz="2000" dirty="0"/>
                        <a:t>Histoire-géographie</a:t>
                      </a:r>
                    </a:p>
                  </a:txBody>
                  <a:tcPr/>
                </a:tc>
                <a:tc>
                  <a:txBody>
                    <a:bodyPr/>
                    <a:lstStyle/>
                    <a:p>
                      <a:pPr algn="ctr"/>
                      <a:r>
                        <a:rPr lang="fr-FR" sz="2000" dirty="0"/>
                        <a:t>3 h</a:t>
                      </a:r>
                    </a:p>
                  </a:txBody>
                  <a:tcPr/>
                </a:tc>
                <a:tc>
                  <a:txBody>
                    <a:bodyPr/>
                    <a:lstStyle/>
                    <a:p>
                      <a:pPr algn="ctr"/>
                      <a:r>
                        <a:rPr lang="fr-FR" sz="2000" dirty="0"/>
                        <a:t>3 h</a:t>
                      </a:r>
                    </a:p>
                  </a:txBody>
                  <a:tcPr/>
                </a:tc>
                <a:extLst>
                  <a:ext uri="{0D108BD9-81ED-4DB2-BD59-A6C34878D82A}">
                    <a16:rowId xmlns:a16="http://schemas.microsoft.com/office/drawing/2014/main" val="10002"/>
                  </a:ext>
                </a:extLst>
              </a:tr>
              <a:tr h="690455">
                <a:tc>
                  <a:txBody>
                    <a:bodyPr/>
                    <a:lstStyle/>
                    <a:p>
                      <a:r>
                        <a:rPr lang="fr-FR" sz="2000" dirty="0"/>
                        <a:t>Enseignement</a:t>
                      </a:r>
                      <a:r>
                        <a:rPr lang="fr-FR" sz="2000" baseline="0" dirty="0"/>
                        <a:t> scientifique</a:t>
                      </a:r>
                      <a:endParaRPr lang="fr-FR" sz="2000" dirty="0"/>
                    </a:p>
                  </a:txBody>
                  <a:tcPr/>
                </a:tc>
                <a:tc>
                  <a:txBody>
                    <a:bodyPr/>
                    <a:lstStyle/>
                    <a:p>
                      <a:pPr algn="ctr"/>
                      <a:r>
                        <a:rPr lang="fr-FR" sz="2000" dirty="0"/>
                        <a:t>2 h</a:t>
                      </a:r>
                    </a:p>
                  </a:txBody>
                  <a:tcPr/>
                </a:tc>
                <a:tc>
                  <a:txBody>
                    <a:bodyPr/>
                    <a:lstStyle/>
                    <a:p>
                      <a:pPr algn="ctr"/>
                      <a:r>
                        <a:rPr lang="fr-FR" sz="2000" dirty="0"/>
                        <a:t>2 h</a:t>
                      </a:r>
                    </a:p>
                  </a:txBody>
                  <a:tcPr/>
                </a:tc>
                <a:extLst>
                  <a:ext uri="{0D108BD9-81ED-4DB2-BD59-A6C34878D82A}">
                    <a16:rowId xmlns:a16="http://schemas.microsoft.com/office/drawing/2014/main" val="10003"/>
                  </a:ext>
                </a:extLst>
              </a:tr>
              <a:tr h="513518">
                <a:tc>
                  <a:txBody>
                    <a:bodyPr/>
                    <a:lstStyle/>
                    <a:p>
                      <a:r>
                        <a:rPr lang="fr-FR" sz="2000" dirty="0"/>
                        <a:t>LV 1 et 2</a:t>
                      </a:r>
                    </a:p>
                  </a:txBody>
                  <a:tcPr/>
                </a:tc>
                <a:tc>
                  <a:txBody>
                    <a:bodyPr/>
                    <a:lstStyle/>
                    <a:p>
                      <a:pPr algn="ctr"/>
                      <a:r>
                        <a:rPr lang="fr-FR" sz="2000" dirty="0"/>
                        <a:t>4</a:t>
                      </a:r>
                      <a:r>
                        <a:rPr lang="fr-FR" sz="2000" baseline="0" dirty="0"/>
                        <a:t> h 30</a:t>
                      </a:r>
                      <a:endParaRPr lang="fr-FR" sz="2000" dirty="0"/>
                    </a:p>
                  </a:txBody>
                  <a:tcPr/>
                </a:tc>
                <a:tc>
                  <a:txBody>
                    <a:bodyPr/>
                    <a:lstStyle/>
                    <a:p>
                      <a:pPr algn="ctr"/>
                      <a:r>
                        <a:rPr lang="fr-FR" sz="2000" dirty="0"/>
                        <a:t>4 h</a:t>
                      </a:r>
                    </a:p>
                  </a:txBody>
                  <a:tcPr/>
                </a:tc>
                <a:extLst>
                  <a:ext uri="{0D108BD9-81ED-4DB2-BD59-A6C34878D82A}">
                    <a16:rowId xmlns:a16="http://schemas.microsoft.com/office/drawing/2014/main" val="10004"/>
                  </a:ext>
                </a:extLst>
              </a:tr>
              <a:tr h="513518">
                <a:tc>
                  <a:txBody>
                    <a:bodyPr/>
                    <a:lstStyle/>
                    <a:p>
                      <a:r>
                        <a:rPr lang="fr-FR" sz="2000" dirty="0"/>
                        <a:t>EPS</a:t>
                      </a:r>
                    </a:p>
                  </a:txBody>
                  <a:tcPr/>
                </a:tc>
                <a:tc>
                  <a:txBody>
                    <a:bodyPr/>
                    <a:lstStyle/>
                    <a:p>
                      <a:pPr algn="ctr"/>
                      <a:r>
                        <a:rPr lang="fr-FR" sz="2000" dirty="0"/>
                        <a:t>2 h</a:t>
                      </a:r>
                    </a:p>
                  </a:txBody>
                  <a:tcPr/>
                </a:tc>
                <a:tc>
                  <a:txBody>
                    <a:bodyPr/>
                    <a:lstStyle/>
                    <a:p>
                      <a:pPr algn="ctr"/>
                      <a:r>
                        <a:rPr lang="fr-FR" sz="2000" dirty="0"/>
                        <a:t>2 h</a:t>
                      </a:r>
                    </a:p>
                  </a:txBody>
                  <a:tcPr/>
                </a:tc>
                <a:extLst>
                  <a:ext uri="{0D108BD9-81ED-4DB2-BD59-A6C34878D82A}">
                    <a16:rowId xmlns:a16="http://schemas.microsoft.com/office/drawing/2014/main" val="10005"/>
                  </a:ext>
                </a:extLst>
              </a:tr>
              <a:tr h="690455">
                <a:tc>
                  <a:txBody>
                    <a:bodyPr/>
                    <a:lstStyle/>
                    <a:p>
                      <a:r>
                        <a:rPr lang="fr-FR" sz="2000" dirty="0"/>
                        <a:t>EMC</a:t>
                      </a:r>
                    </a:p>
                  </a:txBody>
                  <a:tcPr/>
                </a:tc>
                <a:tc>
                  <a:txBody>
                    <a:bodyPr/>
                    <a:lstStyle/>
                    <a:p>
                      <a:pPr algn="ctr"/>
                      <a:r>
                        <a:rPr lang="fr-FR" sz="2000" dirty="0"/>
                        <a:t>18 h annualisées</a:t>
                      </a:r>
                    </a:p>
                  </a:txBody>
                  <a:tcPr/>
                </a:tc>
                <a:tc>
                  <a:txBody>
                    <a:bodyPr/>
                    <a:lstStyle/>
                    <a:p>
                      <a:pPr algn="ctr"/>
                      <a:r>
                        <a:rPr lang="fr-FR" sz="2000" dirty="0"/>
                        <a:t>18 h annualisées</a:t>
                      </a:r>
                    </a:p>
                  </a:txBody>
                  <a:tcPr/>
                </a:tc>
                <a:extLst>
                  <a:ext uri="{0D108BD9-81ED-4DB2-BD59-A6C34878D82A}">
                    <a16:rowId xmlns:a16="http://schemas.microsoft.com/office/drawing/2014/main" val="10006"/>
                  </a:ext>
                </a:extLst>
              </a:tr>
              <a:tr h="513518">
                <a:tc>
                  <a:txBody>
                    <a:bodyPr/>
                    <a:lstStyle/>
                    <a:p>
                      <a:pPr algn="r"/>
                      <a:r>
                        <a:rPr lang="fr-FR" sz="2000" u="sng" dirty="0"/>
                        <a:t>total</a:t>
                      </a:r>
                    </a:p>
                  </a:txBody>
                  <a:tcPr/>
                </a:tc>
                <a:tc>
                  <a:txBody>
                    <a:bodyPr/>
                    <a:lstStyle/>
                    <a:p>
                      <a:pPr algn="ctr"/>
                      <a:r>
                        <a:rPr lang="fr-FR" sz="2000" dirty="0"/>
                        <a:t>16 h</a:t>
                      </a:r>
                    </a:p>
                  </a:txBody>
                  <a:tcPr/>
                </a:tc>
                <a:tc>
                  <a:txBody>
                    <a:bodyPr/>
                    <a:lstStyle/>
                    <a:p>
                      <a:pPr algn="ctr"/>
                      <a:r>
                        <a:rPr lang="fr-FR" sz="2000" dirty="0"/>
                        <a:t>15 h 30</a:t>
                      </a:r>
                    </a:p>
                  </a:txBody>
                  <a:tcPr/>
                </a:tc>
                <a:extLst>
                  <a:ext uri="{0D108BD9-81ED-4DB2-BD59-A6C34878D82A}">
                    <a16:rowId xmlns:a16="http://schemas.microsoft.com/office/drawing/2014/main" val="10007"/>
                  </a:ext>
                </a:extLst>
              </a:tr>
            </a:tbl>
          </a:graphicData>
        </a:graphic>
      </p:graphicFrame>
      <p:sp>
        <p:nvSpPr>
          <p:cNvPr id="6" name="Rectangle 5"/>
          <p:cNvSpPr/>
          <p:nvPr/>
        </p:nvSpPr>
        <p:spPr>
          <a:xfrm>
            <a:off x="1106675" y="5595604"/>
            <a:ext cx="8056797" cy="1200329"/>
          </a:xfrm>
          <a:prstGeom prst="rect">
            <a:avLst/>
          </a:prstGeom>
        </p:spPr>
        <p:txBody>
          <a:bodyPr wrap="square">
            <a:spAutoFit/>
          </a:bodyPr>
          <a:lstStyle/>
          <a:p>
            <a:pPr marL="342900" indent="-342900">
              <a:buFontTx/>
              <a:buChar char="-"/>
            </a:pPr>
            <a:r>
              <a:rPr lang="fr-FR" sz="2400" b="1" dirty="0">
                <a:solidFill>
                  <a:srgbClr val="FF0000"/>
                </a:solidFill>
              </a:rPr>
              <a:t>fin des séries : tous les élèves sont groupés sans distinction</a:t>
            </a:r>
          </a:p>
          <a:p>
            <a:pPr marL="342900" indent="-342900">
              <a:buFontTx/>
              <a:buChar char="-"/>
            </a:pPr>
            <a:r>
              <a:rPr lang="fr-FR" sz="2400" b="1" dirty="0">
                <a:solidFill>
                  <a:srgbClr val="FF0000"/>
                </a:solidFill>
              </a:rPr>
              <a:t>mathématiques absentes du tronc commun</a:t>
            </a:r>
          </a:p>
          <a:p>
            <a:pPr marL="342900" indent="-342900">
              <a:buFontTx/>
              <a:buChar char="-"/>
            </a:pPr>
            <a:r>
              <a:rPr lang="fr-FR" sz="2400" b="1" dirty="0">
                <a:solidFill>
                  <a:srgbClr val="FF0000"/>
                </a:solidFill>
              </a:rPr>
              <a:t>flou sur l’enseignement scientifique</a:t>
            </a:r>
          </a:p>
        </p:txBody>
      </p:sp>
      <p:pic>
        <p:nvPicPr>
          <p:cNvPr id="7"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5595604"/>
            <a:ext cx="1080120" cy="124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1763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wipe(left)">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wipe(left)">
                                      <p:cBhvr>
                                        <p:cTn id="12"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352177"/>
            <a:ext cx="8892480" cy="892552"/>
          </a:xfrm>
          <a:prstGeom prst="rect">
            <a:avLst/>
          </a:prstGeom>
          <a:noFill/>
        </p:spPr>
        <p:txBody>
          <a:bodyPr wrap="square" rtlCol="0">
            <a:spAutoFit/>
          </a:bodyPr>
          <a:lstStyle/>
          <a:p>
            <a:r>
              <a:rPr lang="fr-FR" sz="2800" dirty="0"/>
              <a:t>2. </a:t>
            </a:r>
            <a:r>
              <a:rPr lang="fr-FR" sz="2800" u="sng" dirty="0"/>
              <a:t>Enseignements de spécialité</a:t>
            </a:r>
            <a:r>
              <a:rPr lang="fr-FR" sz="2800" dirty="0"/>
              <a:t> :  </a:t>
            </a:r>
            <a:r>
              <a:rPr lang="fr-FR" sz="2400" b="1" dirty="0"/>
              <a:t>3</a:t>
            </a:r>
            <a:r>
              <a:rPr lang="fr-FR" sz="2400" dirty="0"/>
              <a:t> en première, </a:t>
            </a:r>
            <a:r>
              <a:rPr lang="fr-FR" sz="2400" b="1" dirty="0"/>
              <a:t>2</a:t>
            </a:r>
            <a:r>
              <a:rPr lang="fr-FR" sz="2400" dirty="0"/>
              <a:t> en terminale</a:t>
            </a:r>
          </a:p>
          <a:p>
            <a:r>
              <a:rPr lang="fr-FR" sz="2400" dirty="0"/>
              <a:t>						     </a:t>
            </a:r>
            <a:r>
              <a:rPr lang="fr-FR" sz="2000" dirty="0"/>
              <a:t>             (parmi les 3 de 1</a:t>
            </a:r>
            <a:r>
              <a:rPr lang="fr-FR" sz="2000" baseline="30000" dirty="0"/>
              <a:t>ère</a:t>
            </a:r>
            <a:r>
              <a:rPr lang="fr-FR" sz="2000" dirty="0"/>
              <a:t>)</a:t>
            </a:r>
            <a:r>
              <a:rPr lang="fr-FR" sz="2400" dirty="0"/>
              <a:t> </a:t>
            </a:r>
          </a:p>
        </p:txBody>
      </p:sp>
      <p:graphicFrame>
        <p:nvGraphicFramePr>
          <p:cNvPr id="4" name="Tableau 3"/>
          <p:cNvGraphicFramePr>
            <a:graphicFrameLocks noGrp="1"/>
          </p:cNvGraphicFramePr>
          <p:nvPr>
            <p:extLst>
              <p:ext uri="{D42A27DB-BD31-4B8C-83A1-F6EECF244321}">
                <p14:modId xmlns:p14="http://schemas.microsoft.com/office/powerpoint/2010/main" val="1430027882"/>
              </p:ext>
            </p:extLst>
          </p:nvPr>
        </p:nvGraphicFramePr>
        <p:xfrm>
          <a:off x="323528" y="1195780"/>
          <a:ext cx="8208912" cy="5532120"/>
        </p:xfrm>
        <a:graphic>
          <a:graphicData uri="http://schemas.openxmlformats.org/drawingml/2006/table">
            <a:tbl>
              <a:tblPr firstRow="1" bandRow="1">
                <a:tableStyleId>{5C22544A-7EE6-4342-B048-85BDC9FD1C3A}</a:tableStyleId>
              </a:tblPr>
              <a:tblGrid>
                <a:gridCol w="4464496">
                  <a:extLst>
                    <a:ext uri="{9D8B030D-6E8A-4147-A177-3AD203B41FA5}">
                      <a16:colId xmlns:a16="http://schemas.microsoft.com/office/drawing/2014/main" val="20000"/>
                    </a:ext>
                  </a:extLst>
                </a:gridCol>
                <a:gridCol w="1872208">
                  <a:extLst>
                    <a:ext uri="{9D8B030D-6E8A-4147-A177-3AD203B41FA5}">
                      <a16:colId xmlns:a16="http://schemas.microsoft.com/office/drawing/2014/main" val="20001"/>
                    </a:ext>
                  </a:extLst>
                </a:gridCol>
                <a:gridCol w="1872208">
                  <a:extLst>
                    <a:ext uri="{9D8B030D-6E8A-4147-A177-3AD203B41FA5}">
                      <a16:colId xmlns:a16="http://schemas.microsoft.com/office/drawing/2014/main" val="20002"/>
                    </a:ext>
                  </a:extLst>
                </a:gridCol>
              </a:tblGrid>
              <a:tr h="370840">
                <a:tc>
                  <a:txBody>
                    <a:bodyPr/>
                    <a:lstStyle/>
                    <a:p>
                      <a:pPr algn="ctr"/>
                      <a:endParaRPr lang="fr-FR" dirty="0"/>
                    </a:p>
                  </a:txBody>
                  <a:tcPr/>
                </a:tc>
                <a:tc>
                  <a:txBody>
                    <a:bodyPr/>
                    <a:lstStyle/>
                    <a:p>
                      <a:pPr algn="ctr"/>
                      <a:r>
                        <a:rPr lang="fr-FR" dirty="0"/>
                        <a:t>PREMIERE</a:t>
                      </a:r>
                    </a:p>
                  </a:txBody>
                  <a:tcPr/>
                </a:tc>
                <a:tc>
                  <a:txBody>
                    <a:bodyPr/>
                    <a:lstStyle/>
                    <a:p>
                      <a:pPr algn="ctr"/>
                      <a:r>
                        <a:rPr lang="fr-FR" dirty="0"/>
                        <a:t>TERMINALE</a:t>
                      </a:r>
                    </a:p>
                  </a:txBody>
                  <a:tcPr/>
                </a:tc>
                <a:extLst>
                  <a:ext uri="{0D108BD9-81ED-4DB2-BD59-A6C34878D82A}">
                    <a16:rowId xmlns:a16="http://schemas.microsoft.com/office/drawing/2014/main" val="10000"/>
                  </a:ext>
                </a:extLst>
              </a:tr>
              <a:tr h="370840">
                <a:tc>
                  <a:txBody>
                    <a:bodyPr/>
                    <a:lstStyle/>
                    <a:p>
                      <a:r>
                        <a:rPr lang="fr-FR" dirty="0"/>
                        <a:t>Histoire-géographie, géopolitique et sciences politiques</a:t>
                      </a:r>
                    </a:p>
                  </a:txBody>
                  <a:tcPr/>
                </a:tc>
                <a:tc>
                  <a:txBody>
                    <a:bodyPr/>
                    <a:lstStyle/>
                    <a:p>
                      <a:pPr algn="ctr"/>
                      <a:r>
                        <a:rPr lang="fr-FR" dirty="0"/>
                        <a:t>4 h </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dirty="0"/>
                    </a:p>
                  </a:txBody>
                  <a:tcPr/>
                </a:tc>
                <a:tc>
                  <a:txBody>
                    <a:bodyPr/>
                    <a:lstStyle/>
                    <a:p>
                      <a:pPr algn="ctr"/>
                      <a:r>
                        <a:rPr lang="fr-FR" dirty="0"/>
                        <a:t>6 h</a:t>
                      </a:r>
                    </a:p>
                  </a:txBody>
                  <a:tcPr/>
                </a:tc>
                <a:extLst>
                  <a:ext uri="{0D108BD9-81ED-4DB2-BD59-A6C34878D82A}">
                    <a16:rowId xmlns:a16="http://schemas.microsoft.com/office/drawing/2014/main" val="10001"/>
                  </a:ext>
                </a:extLst>
              </a:tr>
              <a:tr h="370840">
                <a:tc>
                  <a:txBody>
                    <a:bodyPr/>
                    <a:lstStyle/>
                    <a:p>
                      <a:r>
                        <a:rPr lang="fr-FR" dirty="0"/>
                        <a:t>Humanités, littérature et philosophie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txBody>
                  <a:tcPr/>
                </a:tc>
                <a:tc>
                  <a:txBody>
                    <a:bodyPr/>
                    <a:lstStyle/>
                    <a:p>
                      <a:pPr algn="ctr"/>
                      <a:r>
                        <a:rPr lang="fr-FR" dirty="0"/>
                        <a:t>6 h</a:t>
                      </a:r>
                    </a:p>
                  </a:txBody>
                  <a:tcPr/>
                </a:tc>
                <a:extLst>
                  <a:ext uri="{0D108BD9-81ED-4DB2-BD59-A6C34878D82A}">
                    <a16:rowId xmlns:a16="http://schemas.microsoft.com/office/drawing/2014/main" val="10002"/>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Sciences économiques et sociales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txBody>
                  <a:tcPr/>
                </a:tc>
                <a:tc>
                  <a:txBody>
                    <a:bodyPr/>
                    <a:lstStyle/>
                    <a:p>
                      <a:pPr algn="ctr"/>
                      <a:r>
                        <a:rPr lang="fr-FR" dirty="0"/>
                        <a:t>6 h</a:t>
                      </a:r>
                    </a:p>
                  </a:txBody>
                  <a:tcPr/>
                </a:tc>
                <a:extLst>
                  <a:ext uri="{0D108BD9-81ED-4DB2-BD59-A6C34878D82A}">
                    <a16:rowId xmlns:a16="http://schemas.microsoft.com/office/drawing/2014/main" val="10003"/>
                  </a:ext>
                </a:extLst>
              </a:tr>
              <a:tr h="370840">
                <a:tc>
                  <a:txBody>
                    <a:bodyPr/>
                    <a:lstStyle/>
                    <a:p>
                      <a:r>
                        <a:rPr lang="fr-FR" dirty="0"/>
                        <a:t>Langues, littératures et cultures étrangères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txBody>
                  <a:tcPr/>
                </a:tc>
                <a:tc>
                  <a:txBody>
                    <a:bodyPr/>
                    <a:lstStyle/>
                    <a:p>
                      <a:pPr algn="ctr"/>
                      <a:r>
                        <a:rPr lang="fr-FR" dirty="0"/>
                        <a:t>6 h</a:t>
                      </a:r>
                    </a:p>
                  </a:txBody>
                  <a:tcPr/>
                </a:tc>
                <a:extLst>
                  <a:ext uri="{0D108BD9-81ED-4DB2-BD59-A6C34878D82A}">
                    <a16:rowId xmlns:a16="http://schemas.microsoft.com/office/drawing/2014/main" val="10004"/>
                  </a:ext>
                </a:extLst>
              </a:tr>
              <a:tr h="370840">
                <a:tc>
                  <a:txBody>
                    <a:bodyPr/>
                    <a:lstStyle/>
                    <a:p>
                      <a:r>
                        <a:rPr lang="fr-FR" dirty="0"/>
                        <a:t>Littérature et LCA</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txBody>
                  <a:tcPr/>
                </a:tc>
                <a:tc>
                  <a:txBody>
                    <a:bodyPr/>
                    <a:lstStyle/>
                    <a:p>
                      <a:pPr algn="ctr"/>
                      <a:r>
                        <a:rPr lang="fr-FR" dirty="0"/>
                        <a:t>6 h</a:t>
                      </a:r>
                    </a:p>
                  </a:txBody>
                  <a:tcPr/>
                </a:tc>
                <a:extLst>
                  <a:ext uri="{0D108BD9-81ED-4DB2-BD59-A6C34878D82A}">
                    <a16:rowId xmlns:a16="http://schemas.microsoft.com/office/drawing/2014/main" val="10005"/>
                  </a:ext>
                </a:extLst>
              </a:tr>
              <a:tr h="370840">
                <a:tc>
                  <a:txBody>
                    <a:bodyPr/>
                    <a:lstStyle/>
                    <a:p>
                      <a:r>
                        <a:rPr lang="fr-FR" dirty="0"/>
                        <a:t>Mathématiques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txBody>
                  <a:tcPr/>
                </a:tc>
                <a:tc>
                  <a:txBody>
                    <a:bodyPr/>
                    <a:lstStyle/>
                    <a:p>
                      <a:pPr algn="ctr"/>
                      <a:r>
                        <a:rPr lang="fr-FR" dirty="0"/>
                        <a:t>6 h</a:t>
                      </a:r>
                    </a:p>
                  </a:txBody>
                  <a:tcPr/>
                </a:tc>
                <a:extLst>
                  <a:ext uri="{0D108BD9-81ED-4DB2-BD59-A6C34878D82A}">
                    <a16:rowId xmlns:a16="http://schemas.microsoft.com/office/drawing/2014/main" val="10006"/>
                  </a:ext>
                </a:extLst>
              </a:tr>
              <a:tr h="370840">
                <a:tc>
                  <a:txBody>
                    <a:bodyPr/>
                    <a:lstStyle/>
                    <a:p>
                      <a:r>
                        <a:rPr lang="fr-FR" dirty="0"/>
                        <a:t>Numérique et sciences informatiques</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txBody>
                  <a:tcPr/>
                </a:tc>
                <a:tc>
                  <a:txBody>
                    <a:bodyPr/>
                    <a:lstStyle/>
                    <a:p>
                      <a:pPr algn="ctr"/>
                      <a:r>
                        <a:rPr lang="fr-FR" dirty="0"/>
                        <a:t>6 h</a:t>
                      </a:r>
                    </a:p>
                  </a:txBody>
                  <a:tcPr/>
                </a:tc>
                <a:extLst>
                  <a:ext uri="{0D108BD9-81ED-4DB2-BD59-A6C34878D82A}">
                    <a16:rowId xmlns:a16="http://schemas.microsoft.com/office/drawing/2014/main" val="10007"/>
                  </a:ext>
                </a:extLst>
              </a:tr>
              <a:tr h="370840">
                <a:tc>
                  <a:txBody>
                    <a:bodyPr/>
                    <a:lstStyle/>
                    <a:p>
                      <a:r>
                        <a:rPr lang="fr-FR" dirty="0"/>
                        <a:t>Physique-chimie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txBody>
                  <a:tcPr/>
                </a:tc>
                <a:tc>
                  <a:txBody>
                    <a:bodyPr/>
                    <a:lstStyle/>
                    <a:p>
                      <a:pPr algn="ctr"/>
                      <a:r>
                        <a:rPr lang="fr-FR" dirty="0"/>
                        <a:t>6 h</a:t>
                      </a:r>
                    </a:p>
                  </a:txBody>
                  <a:tcPr/>
                </a:tc>
                <a:extLst>
                  <a:ext uri="{0D108BD9-81ED-4DB2-BD59-A6C34878D82A}">
                    <a16:rowId xmlns:a16="http://schemas.microsoft.com/office/drawing/2014/main" val="10008"/>
                  </a:ext>
                </a:extLst>
              </a:tr>
              <a:tr h="370840">
                <a:tc>
                  <a:txBody>
                    <a:bodyPr/>
                    <a:lstStyle/>
                    <a:p>
                      <a:r>
                        <a:rPr lang="fr-FR" dirty="0"/>
                        <a:t>SVT</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txBody>
                  <a:tcPr/>
                </a:tc>
                <a:tc>
                  <a:txBody>
                    <a:bodyPr/>
                    <a:lstStyle/>
                    <a:p>
                      <a:pPr algn="ctr"/>
                      <a:r>
                        <a:rPr lang="fr-FR" dirty="0"/>
                        <a:t>6 h</a:t>
                      </a:r>
                    </a:p>
                  </a:txBody>
                  <a:tcPr/>
                </a:tc>
                <a:extLst>
                  <a:ext uri="{0D108BD9-81ED-4DB2-BD59-A6C34878D82A}">
                    <a16:rowId xmlns:a16="http://schemas.microsoft.com/office/drawing/2014/main" val="10009"/>
                  </a:ext>
                </a:extLst>
              </a:tr>
              <a:tr h="370840">
                <a:tc>
                  <a:txBody>
                    <a:bodyPr/>
                    <a:lstStyle/>
                    <a:p>
                      <a:r>
                        <a:rPr lang="fr-FR" dirty="0"/>
                        <a:t>Sciences de l'ingénieur</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p>
                      <a:pPr algn="ctr"/>
                      <a:endParaRPr lang="fr-FR" dirty="0"/>
                    </a:p>
                  </a:txBody>
                  <a:tcPr/>
                </a:tc>
                <a:tc>
                  <a:txBody>
                    <a:bodyPr/>
                    <a:lstStyle/>
                    <a:p>
                      <a:pPr algn="ctr"/>
                      <a:r>
                        <a:rPr lang="fr-FR" dirty="0"/>
                        <a:t>       6 h </a:t>
                      </a:r>
                    </a:p>
                    <a:p>
                      <a:pPr algn="ctr"/>
                      <a:r>
                        <a:rPr lang="fr-FR" dirty="0"/>
                        <a:t>+ 2</a:t>
                      </a:r>
                      <a:r>
                        <a:rPr lang="fr-FR" baseline="0" dirty="0"/>
                        <a:t> h de SPC</a:t>
                      </a:r>
                      <a:endParaRPr lang="fr-FR" dirty="0"/>
                    </a:p>
                  </a:txBody>
                  <a:tcPr/>
                </a:tc>
                <a:extLst>
                  <a:ext uri="{0D108BD9-81ED-4DB2-BD59-A6C34878D82A}">
                    <a16:rowId xmlns:a16="http://schemas.microsoft.com/office/drawing/2014/main" val="10010"/>
                  </a:ext>
                </a:extLst>
              </a:tr>
              <a:tr h="0">
                <a:tc>
                  <a:txBody>
                    <a:bodyPr/>
                    <a:lstStyle/>
                    <a:p>
                      <a:r>
                        <a:rPr lang="fr-FR" dirty="0"/>
                        <a:t>Arts (au choix) : arts plastiques,</a:t>
                      </a:r>
                      <a:r>
                        <a:rPr lang="fr-FR" baseline="0" dirty="0"/>
                        <a:t> </a:t>
                      </a:r>
                      <a:r>
                        <a:rPr lang="fr-FR" dirty="0"/>
                        <a:t>cinéma-audiovisuel ,</a:t>
                      </a:r>
                      <a:r>
                        <a:rPr lang="fr-FR" baseline="0" dirty="0"/>
                        <a:t> </a:t>
                      </a:r>
                      <a:r>
                        <a:rPr lang="fr-FR" dirty="0"/>
                        <a:t>danse,</a:t>
                      </a:r>
                      <a:r>
                        <a:rPr lang="fr-FR" baseline="0" dirty="0"/>
                        <a:t> </a:t>
                      </a:r>
                      <a:r>
                        <a:rPr lang="fr-FR" dirty="0"/>
                        <a:t>histoire des arts, musique ou théâtre</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a:t>4 h </a:t>
                      </a:r>
                    </a:p>
                    <a:p>
                      <a:pPr algn="ctr"/>
                      <a:endParaRPr lang="fr-FR" dirty="0"/>
                    </a:p>
                  </a:txBody>
                  <a:tcPr/>
                </a:tc>
                <a:tc>
                  <a:txBody>
                    <a:bodyPr/>
                    <a:lstStyle/>
                    <a:p>
                      <a:pPr algn="ctr"/>
                      <a:r>
                        <a:rPr lang="fr-FR" dirty="0"/>
                        <a:t>6 h</a:t>
                      </a: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77050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76672"/>
            <a:ext cx="8568952" cy="1569660"/>
          </a:xfrm>
          <a:prstGeom prst="rect">
            <a:avLst/>
          </a:prstGeom>
          <a:noFill/>
        </p:spPr>
        <p:txBody>
          <a:bodyPr wrap="square" rtlCol="0">
            <a:spAutoFit/>
          </a:bodyPr>
          <a:lstStyle/>
          <a:p>
            <a:r>
              <a:rPr lang="fr-FR" sz="2400" dirty="0"/>
              <a:t>3. </a:t>
            </a:r>
            <a:r>
              <a:rPr lang="fr-FR" sz="2400" u="sng" dirty="0"/>
              <a:t>Enseignements optionnels</a:t>
            </a:r>
          </a:p>
          <a:p>
            <a:r>
              <a:rPr lang="fr-FR" sz="2400" dirty="0"/>
              <a:t>Durée : 3 h</a:t>
            </a:r>
          </a:p>
          <a:p>
            <a:r>
              <a:rPr lang="fr-FR" sz="2400" dirty="0"/>
              <a:t>1 seul possible en première ,  2 possibles en terminale </a:t>
            </a:r>
          </a:p>
          <a:p>
            <a:endParaRPr lang="fr-FR" sz="2400" dirty="0"/>
          </a:p>
        </p:txBody>
      </p:sp>
      <p:graphicFrame>
        <p:nvGraphicFramePr>
          <p:cNvPr id="3" name="Tableau 2"/>
          <p:cNvGraphicFramePr>
            <a:graphicFrameLocks noGrp="1"/>
          </p:cNvGraphicFramePr>
          <p:nvPr>
            <p:extLst>
              <p:ext uri="{D42A27DB-BD31-4B8C-83A1-F6EECF244321}">
                <p14:modId xmlns:p14="http://schemas.microsoft.com/office/powerpoint/2010/main" val="1777496137"/>
              </p:ext>
            </p:extLst>
          </p:nvPr>
        </p:nvGraphicFramePr>
        <p:xfrm>
          <a:off x="287523" y="2420888"/>
          <a:ext cx="8532949" cy="2834640"/>
        </p:xfrm>
        <a:graphic>
          <a:graphicData uri="http://schemas.openxmlformats.org/drawingml/2006/table">
            <a:tbl>
              <a:tblPr bandRow="1">
                <a:tableStyleId>{5C22544A-7EE6-4342-B048-85BDC9FD1C3A}</a:tableStyleId>
              </a:tblPr>
              <a:tblGrid>
                <a:gridCol w="3924437">
                  <a:extLst>
                    <a:ext uri="{9D8B030D-6E8A-4147-A177-3AD203B41FA5}">
                      <a16:colId xmlns:a16="http://schemas.microsoft.com/office/drawing/2014/main" val="20000"/>
                    </a:ext>
                  </a:extLst>
                </a:gridCol>
                <a:gridCol w="4608512">
                  <a:extLst>
                    <a:ext uri="{9D8B030D-6E8A-4147-A177-3AD203B41FA5}">
                      <a16:colId xmlns:a16="http://schemas.microsoft.com/office/drawing/2014/main" val="20001"/>
                    </a:ext>
                  </a:extLst>
                </a:gridCol>
              </a:tblGrid>
              <a:tr h="423047">
                <a:tc>
                  <a:txBody>
                    <a:bodyPr/>
                    <a:lstStyle/>
                    <a:p>
                      <a:r>
                        <a:rPr lang="fr-FR" dirty="0"/>
                        <a:t>3</a:t>
                      </a:r>
                      <a:r>
                        <a:rPr lang="fr-FR" baseline="30000" dirty="0"/>
                        <a:t>ème</a:t>
                      </a:r>
                      <a:r>
                        <a:rPr lang="fr-FR" dirty="0"/>
                        <a:t> langue vivante</a:t>
                      </a:r>
                    </a:p>
                  </a:txBody>
                  <a:tcPr/>
                </a:tc>
                <a:tc>
                  <a:txBody>
                    <a:bodyPr/>
                    <a:lstStyle/>
                    <a:p>
                      <a:r>
                        <a:rPr lang="fr-FR" dirty="0"/>
                        <a:t>Mathématiques complémentaires</a:t>
                      </a:r>
                    </a:p>
                    <a:p>
                      <a:r>
                        <a:rPr lang="fr-FR" dirty="0"/>
                        <a:t>(sauf</a:t>
                      </a:r>
                      <a:r>
                        <a:rPr lang="fr-FR" baseline="0" dirty="0"/>
                        <a:t> choix de la spécialité mathématiques)</a:t>
                      </a:r>
                      <a:endParaRPr lang="fr-FR" dirty="0"/>
                    </a:p>
                  </a:txBody>
                  <a:tcPr/>
                </a:tc>
                <a:extLst>
                  <a:ext uri="{0D108BD9-81ED-4DB2-BD59-A6C34878D82A}">
                    <a16:rowId xmlns:a16="http://schemas.microsoft.com/office/drawing/2014/main" val="10000"/>
                  </a:ext>
                </a:extLst>
              </a:tr>
              <a:tr h="423047">
                <a:tc>
                  <a:txBody>
                    <a:bodyPr/>
                    <a:lstStyle/>
                    <a:p>
                      <a:r>
                        <a:rPr lang="fr-FR" dirty="0"/>
                        <a:t>EPS</a:t>
                      </a:r>
                    </a:p>
                  </a:txBody>
                  <a:tcPr/>
                </a:tc>
                <a:tc>
                  <a:txBody>
                    <a:bodyPr/>
                    <a:lstStyle/>
                    <a:p>
                      <a:r>
                        <a:rPr lang="fr-FR" dirty="0"/>
                        <a:t>Mathématiques</a:t>
                      </a:r>
                      <a:r>
                        <a:rPr lang="fr-FR" baseline="0" dirty="0"/>
                        <a:t> expertes</a:t>
                      </a:r>
                    </a:p>
                    <a:p>
                      <a:r>
                        <a:rPr lang="fr-FR" baseline="0" dirty="0"/>
                        <a:t>(si choix de la spécialité mathématiques)</a:t>
                      </a:r>
                    </a:p>
                  </a:txBody>
                  <a:tcPr/>
                </a:tc>
                <a:extLst>
                  <a:ext uri="{0D108BD9-81ED-4DB2-BD59-A6C34878D82A}">
                    <a16:rowId xmlns:a16="http://schemas.microsoft.com/office/drawing/2014/main" val="10001"/>
                  </a:ext>
                </a:extLst>
              </a:tr>
              <a:tr h="423047">
                <a:tc>
                  <a:txBody>
                    <a:bodyPr/>
                    <a:lstStyle/>
                    <a:p>
                      <a:r>
                        <a:rPr lang="fr-FR" dirty="0"/>
                        <a:t>arts</a:t>
                      </a:r>
                      <a:r>
                        <a:rPr lang="fr-FR" baseline="0" dirty="0"/>
                        <a:t> (au choix) : a</a:t>
                      </a:r>
                      <a:r>
                        <a:rPr lang="fr-FR" dirty="0"/>
                        <a:t>rts plastiques,</a:t>
                      </a:r>
                      <a:r>
                        <a:rPr lang="fr-FR" baseline="0" dirty="0"/>
                        <a:t> </a:t>
                      </a:r>
                      <a:r>
                        <a:rPr lang="fr-FR" dirty="0"/>
                        <a:t>cinéma-audiovisuel </a:t>
                      </a:r>
                      <a:r>
                        <a:rPr lang="fr-FR" i="1" dirty="0"/>
                        <a:t>,</a:t>
                      </a:r>
                      <a:r>
                        <a:rPr lang="fr-FR" i="1" baseline="0" dirty="0"/>
                        <a:t> </a:t>
                      </a:r>
                      <a:r>
                        <a:rPr lang="fr-FR" dirty="0"/>
                        <a:t>danse,</a:t>
                      </a:r>
                      <a:r>
                        <a:rPr lang="fr-FR" baseline="0" dirty="0"/>
                        <a:t> </a:t>
                      </a:r>
                      <a:r>
                        <a:rPr lang="fr-FR" dirty="0"/>
                        <a:t>histoire des arts,</a:t>
                      </a:r>
                      <a:r>
                        <a:rPr lang="fr-FR" baseline="0" dirty="0"/>
                        <a:t> </a:t>
                      </a:r>
                      <a:r>
                        <a:rPr lang="fr-FR" dirty="0"/>
                        <a:t>musique ou théâtre</a:t>
                      </a:r>
                    </a:p>
                  </a:txBody>
                  <a:tcPr/>
                </a:tc>
                <a:tc>
                  <a:txBody>
                    <a:bodyPr/>
                    <a:lstStyle/>
                    <a:p>
                      <a:r>
                        <a:rPr lang="fr-FR" dirty="0"/>
                        <a:t>Droit et enjeux du monde contemporain</a:t>
                      </a:r>
                    </a:p>
                  </a:txBody>
                  <a:tcPr/>
                </a:tc>
                <a:extLst>
                  <a:ext uri="{0D108BD9-81ED-4DB2-BD59-A6C34878D82A}">
                    <a16:rowId xmlns:a16="http://schemas.microsoft.com/office/drawing/2014/main" val="10002"/>
                  </a:ext>
                </a:extLst>
              </a:tr>
              <a:tr h="423047">
                <a:tc>
                  <a:txBody>
                    <a:bodyPr/>
                    <a:lstStyle/>
                    <a:p>
                      <a:r>
                        <a:rPr lang="fr-FR" dirty="0"/>
                        <a:t>latin – grec </a:t>
                      </a:r>
                    </a:p>
                    <a:p>
                      <a:r>
                        <a:rPr lang="fr-FR" b="1" dirty="0">
                          <a:solidFill>
                            <a:srgbClr val="00B050"/>
                          </a:solidFill>
                        </a:rPr>
                        <a:t>(peut</a:t>
                      </a:r>
                      <a:r>
                        <a:rPr lang="fr-FR" b="1" baseline="0" dirty="0">
                          <a:solidFill>
                            <a:srgbClr val="00B050"/>
                          </a:solidFill>
                        </a:rPr>
                        <a:t> être en plus de l’option)</a:t>
                      </a:r>
                      <a:endParaRPr lang="fr-FR" b="1" dirty="0">
                        <a:solidFill>
                          <a:srgbClr val="00B050"/>
                        </a:solidFill>
                      </a:endParaRPr>
                    </a:p>
                  </a:txBody>
                  <a:tcPr/>
                </a:tc>
                <a:tc>
                  <a:txBody>
                    <a:bodyPr/>
                    <a:lstStyle/>
                    <a:p>
                      <a:endParaRPr lang="fr-FR" dirty="0"/>
                    </a:p>
                  </a:txBody>
                  <a:tcPr/>
                </a:tc>
                <a:extLst>
                  <a:ext uri="{0D108BD9-81ED-4DB2-BD59-A6C34878D82A}">
                    <a16:rowId xmlns:a16="http://schemas.microsoft.com/office/drawing/2014/main" val="10003"/>
                  </a:ext>
                </a:extLst>
              </a:tr>
            </a:tbl>
          </a:graphicData>
        </a:graphic>
      </p:graphicFrame>
      <p:cxnSp>
        <p:nvCxnSpPr>
          <p:cNvPr id="4" name="Connecteur droit avec flèche 3"/>
          <p:cNvCxnSpPr/>
          <p:nvPr/>
        </p:nvCxnSpPr>
        <p:spPr>
          <a:xfrm>
            <a:off x="3203848" y="1609806"/>
            <a:ext cx="0" cy="73907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Connecteur droit avec flèche 5"/>
          <p:cNvCxnSpPr/>
          <p:nvPr/>
        </p:nvCxnSpPr>
        <p:spPr>
          <a:xfrm flipH="1">
            <a:off x="3995936" y="1609806"/>
            <a:ext cx="1008112" cy="5950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 name="Connecteur droit avec flèche 7"/>
          <p:cNvCxnSpPr/>
          <p:nvPr/>
        </p:nvCxnSpPr>
        <p:spPr>
          <a:xfrm>
            <a:off x="5004048" y="1609806"/>
            <a:ext cx="936104" cy="5950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211960" y="2372876"/>
            <a:ext cx="4788532" cy="33843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Rectangle 18"/>
          <p:cNvSpPr/>
          <p:nvPr/>
        </p:nvSpPr>
        <p:spPr>
          <a:xfrm>
            <a:off x="3958198" y="908720"/>
            <a:ext cx="4788532" cy="14401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97413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xit" presetSubtype="0" fill="hold" grpId="0" nodeType="clickEffect">
                                  <p:stCondLst>
                                    <p:cond delay="0"/>
                                  </p:stCondLst>
                                  <p:childTnLst>
                                    <p:animEffect transition="out" filter="fade">
                                      <p:cBhvr>
                                        <p:cTn id="17" dur="500"/>
                                        <p:tgtEl>
                                          <p:spTgt spid="19"/>
                                        </p:tgtEl>
                                      </p:cBhvr>
                                    </p:animEffect>
                                    <p:set>
                                      <p:cBhvr>
                                        <p:cTn id="18" dur="1" fill="hold">
                                          <p:stCondLst>
                                            <p:cond delay="499"/>
                                          </p:stCondLst>
                                        </p:cTn>
                                        <p:tgtEl>
                                          <p:spTgt spid="1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xit" presetSubtype="0" fill="hold" grpId="0" nodeType="clickEffect">
                                  <p:stCondLst>
                                    <p:cond delay="0"/>
                                  </p:stCondLst>
                                  <p:childTnLst>
                                    <p:animEffect transition="out" filter="fade">
                                      <p:cBhvr>
                                        <p:cTn id="22" dur="500"/>
                                        <p:tgtEl>
                                          <p:spTgt spid="11"/>
                                        </p:tgtEl>
                                      </p:cBhvr>
                                    </p:animEffect>
                                    <p:set>
                                      <p:cBhvr>
                                        <p:cTn id="2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360761"/>
            <a:ext cx="7848872" cy="4462760"/>
          </a:xfrm>
          <a:prstGeom prst="rect">
            <a:avLst/>
          </a:prstGeom>
        </p:spPr>
        <p:txBody>
          <a:bodyPr wrap="square">
            <a:spAutoFit/>
          </a:bodyPr>
          <a:lstStyle/>
          <a:p>
            <a:pPr lvl="0" hangingPunct="0"/>
            <a:r>
              <a:rPr lang="fr-FR" sz="2400" b="1" dirty="0">
                <a:solidFill>
                  <a:srgbClr val="FF0000"/>
                </a:solidFill>
                <a:ea typeface="Microsoft YaHei" pitchFamily="2"/>
                <a:cs typeface="Mangal" pitchFamily="2"/>
              </a:rPr>
              <a:t>- Avant : spécialisation par le renforcement d’une discipline</a:t>
            </a:r>
          </a:p>
          <a:p>
            <a:pPr lvl="0" hangingPunct="0"/>
            <a:r>
              <a:rPr lang="fr-FR" sz="2400" b="1" dirty="0">
                <a:solidFill>
                  <a:srgbClr val="FF0000"/>
                </a:solidFill>
                <a:ea typeface="Microsoft YaHei" pitchFamily="2"/>
                <a:cs typeface="Mangal" pitchFamily="2"/>
              </a:rPr>
              <a:t>Après : spécialisation par l’abandon d’une discipline</a:t>
            </a:r>
          </a:p>
          <a:p>
            <a:pPr lvl="0" hangingPunct="0"/>
            <a:endParaRPr lang="fr-FR" sz="2400" dirty="0">
              <a:solidFill>
                <a:srgbClr val="FF0000"/>
              </a:solidFill>
              <a:ea typeface="Microsoft YaHei" pitchFamily="2"/>
              <a:cs typeface="Mangal" pitchFamily="2"/>
            </a:endParaRPr>
          </a:p>
          <a:p>
            <a:r>
              <a:rPr lang="fr-FR" sz="2400" b="1" dirty="0">
                <a:solidFill>
                  <a:srgbClr val="FF0000"/>
                </a:solidFill>
                <a:ea typeface="Microsoft YaHei" pitchFamily="2"/>
                <a:cs typeface="Mangal" pitchFamily="2"/>
              </a:rPr>
              <a:t>-</a:t>
            </a:r>
            <a:r>
              <a:rPr lang="fr-FR" sz="2400" b="1" dirty="0">
                <a:solidFill>
                  <a:srgbClr val="FF0000"/>
                </a:solidFill>
              </a:rPr>
              <a:t> offre d’enseignements de spécialité limitée </a:t>
            </a:r>
          </a:p>
          <a:p>
            <a:pPr marL="342900" indent="-342900">
              <a:buFont typeface="Symbol"/>
              <a:buChar char="Þ"/>
            </a:pPr>
            <a:r>
              <a:rPr lang="fr-FR" sz="2400" b="1" dirty="0">
                <a:solidFill>
                  <a:srgbClr val="FF0000"/>
                </a:solidFill>
              </a:rPr>
              <a:t>en France, différenciation et concurrence plus marquée entre établissements</a:t>
            </a:r>
          </a:p>
          <a:p>
            <a:r>
              <a:rPr lang="fr-FR" sz="2400" b="1" dirty="0">
                <a:solidFill>
                  <a:srgbClr val="FF0000"/>
                </a:solidFill>
              </a:rPr>
              <a:t>     </a:t>
            </a:r>
          </a:p>
          <a:p>
            <a:r>
              <a:rPr lang="fr-FR" sz="2000" dirty="0"/>
              <a:t>" Nous allons faire en sorte que les élèves aient un large choix, autour de sept spécialités dans leur établissement ou à proximité. Les cinq spécialités restantes seront implantées de manière à rendre plus attractifs les établissements qui en ont besoin«  - J.M. </a:t>
            </a:r>
            <a:r>
              <a:rPr lang="fr-FR" sz="2000" dirty="0" err="1"/>
              <a:t>Blanquer</a:t>
            </a:r>
            <a:r>
              <a:rPr lang="fr-FR" sz="2000" dirty="0"/>
              <a:t>, 4/9/2018</a:t>
            </a:r>
            <a:endParaRPr lang="fr-FR" sz="2000" dirty="0">
              <a:latin typeface="Arial" pitchFamily="18"/>
              <a:ea typeface="Microsoft YaHei" pitchFamily="2"/>
              <a:cs typeface="Mangal" pitchFamily="2"/>
            </a:endParaRPr>
          </a:p>
          <a:p>
            <a:pPr lvl="0" hangingPunct="0"/>
            <a:endParaRPr lang="fr-FR" dirty="0">
              <a:latin typeface="Arial" pitchFamily="18"/>
              <a:ea typeface="Microsoft YaHei" pitchFamily="2"/>
              <a:cs typeface="Mangal" pitchFamily="2"/>
            </a:endParaRPr>
          </a:p>
          <a:p>
            <a:pPr lvl="0" hangingPunct="0"/>
            <a:endParaRPr lang="fr-FR" dirty="0">
              <a:latin typeface="Arial" pitchFamily="18"/>
              <a:ea typeface="Microsoft YaHei" pitchFamily="2"/>
              <a:cs typeface="Mangal" pitchFamily="2"/>
            </a:endParaRPr>
          </a:p>
        </p:txBody>
      </p:sp>
      <p:pic>
        <p:nvPicPr>
          <p:cNvPr id="3"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92032"/>
            <a:ext cx="1080120" cy="124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228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left)">
                                      <p:cBhvr>
                                        <p:cTn id="7" dur="500"/>
                                        <p:tgtEl>
                                          <p:spTgt spid="2">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left)">
                                      <p:cBhvr>
                                        <p:cTn id="10" dur="500"/>
                                        <p:tgtEl>
                                          <p:spTgt spid="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Effect transition="in" filter="wipe(left)">
                                      <p:cBhvr>
                                        <p:cTn id="15" dur="250"/>
                                        <p:tgtEl>
                                          <p:spTgt spid="2">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2">
                                            <p:txEl>
                                              <p:pRg st="4" end="4"/>
                                            </p:txEl>
                                          </p:spTgt>
                                        </p:tgtEl>
                                        <p:attrNameLst>
                                          <p:attrName>style.visibility</p:attrName>
                                        </p:attrNameLst>
                                      </p:cBhvr>
                                      <p:to>
                                        <p:strVal val="visible"/>
                                      </p:to>
                                    </p:set>
                                    <p:animEffect transition="in" filter="wipe(left)">
                                      <p:cBhvr>
                                        <p:cTn id="20" dur="500"/>
                                        <p:tgtEl>
                                          <p:spTgt spid="2">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Effect transition="in" filter="wipe(left)">
                                      <p:cBhvr>
                                        <p:cTn id="25" dur="500"/>
                                        <p:tgtEl>
                                          <p:spTgt spid="2">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
                                            <p:txEl>
                                              <p:pRg st="6" end="6"/>
                                            </p:txEl>
                                          </p:spTgt>
                                        </p:tgtEl>
                                        <p:attrNameLst>
                                          <p:attrName>style.visibility</p:attrName>
                                        </p:attrNameLst>
                                      </p:cBhvr>
                                      <p:to>
                                        <p:strVal val="visible"/>
                                      </p:to>
                                    </p:set>
                                    <p:animEffect transition="in" filter="wipe(left)">
                                      <p:cBhvr>
                                        <p:cTn id="30"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75656" y="360761"/>
            <a:ext cx="7668344" cy="7848302"/>
          </a:xfrm>
          <a:prstGeom prst="rect">
            <a:avLst/>
          </a:prstGeom>
        </p:spPr>
        <p:txBody>
          <a:bodyPr wrap="square">
            <a:spAutoFit/>
          </a:bodyPr>
          <a:lstStyle/>
          <a:p>
            <a:pPr lvl="0" hangingPunct="0"/>
            <a:r>
              <a:rPr lang="fr-FR" sz="2400" b="1" dirty="0">
                <a:solidFill>
                  <a:srgbClr val="FF0000"/>
                </a:solidFill>
                <a:ea typeface="Microsoft YaHei" pitchFamily="2"/>
                <a:cs typeface="Mangal" pitchFamily="2"/>
              </a:rPr>
              <a:t>- Avant : spécialisation par le renforcement d’une discipline</a:t>
            </a:r>
          </a:p>
          <a:p>
            <a:pPr lvl="0" hangingPunct="0"/>
            <a:r>
              <a:rPr lang="fr-FR" sz="2400" b="1" dirty="0">
                <a:solidFill>
                  <a:srgbClr val="FF0000"/>
                </a:solidFill>
                <a:ea typeface="Microsoft YaHei" pitchFamily="2"/>
                <a:cs typeface="Mangal" pitchFamily="2"/>
              </a:rPr>
              <a:t>Après : spécialisation par l’abandon d’une discipline</a:t>
            </a:r>
          </a:p>
          <a:p>
            <a:pPr lvl="0" hangingPunct="0"/>
            <a:endParaRPr lang="fr-FR" sz="2400" dirty="0">
              <a:solidFill>
                <a:srgbClr val="FF0000"/>
              </a:solidFill>
              <a:ea typeface="Microsoft YaHei" pitchFamily="2"/>
              <a:cs typeface="Mangal" pitchFamily="2"/>
            </a:endParaRPr>
          </a:p>
          <a:p>
            <a:r>
              <a:rPr lang="fr-FR" sz="2400" b="1" dirty="0">
                <a:solidFill>
                  <a:srgbClr val="FF0000"/>
                </a:solidFill>
                <a:ea typeface="Microsoft YaHei" pitchFamily="2"/>
                <a:cs typeface="Mangal" pitchFamily="2"/>
              </a:rPr>
              <a:t>-</a:t>
            </a:r>
            <a:r>
              <a:rPr lang="fr-FR" sz="2400" b="1" dirty="0">
                <a:solidFill>
                  <a:srgbClr val="FF0000"/>
                </a:solidFill>
              </a:rPr>
              <a:t> offre d’enseignements de spécialité limitée </a:t>
            </a:r>
          </a:p>
          <a:p>
            <a:pPr marL="342900" indent="-342900">
              <a:buFont typeface="Symbol"/>
              <a:buChar char="Þ"/>
            </a:pPr>
            <a:r>
              <a:rPr lang="fr-FR" sz="2400" b="1" dirty="0">
                <a:solidFill>
                  <a:srgbClr val="FF0000"/>
                </a:solidFill>
              </a:rPr>
              <a:t> différenciation et concurrence plus marquée entre établissements</a:t>
            </a:r>
          </a:p>
          <a:p>
            <a:r>
              <a:rPr lang="fr-FR" sz="2400" b="1" dirty="0">
                <a:solidFill>
                  <a:srgbClr val="FF0000"/>
                </a:solidFill>
              </a:rPr>
              <a:t>     </a:t>
            </a:r>
            <a:endParaRPr lang="fr-FR" dirty="0">
              <a:ea typeface="Microsoft YaHei" pitchFamily="2"/>
              <a:cs typeface="Mangal" pitchFamily="2"/>
            </a:endParaRPr>
          </a:p>
          <a:p>
            <a:pPr lvl="0" hangingPunct="0"/>
            <a:r>
              <a:rPr lang="fr-FR" sz="2400" b="1" dirty="0">
                <a:solidFill>
                  <a:srgbClr val="FF0000"/>
                </a:solidFill>
                <a:ea typeface="Microsoft YaHei" pitchFamily="2"/>
                <a:cs typeface="Mangal" pitchFamily="2"/>
              </a:rPr>
              <a:t>- Effet sur les services des choix des élèves en terminale</a:t>
            </a:r>
          </a:p>
          <a:p>
            <a:pPr lvl="0" hangingPunct="0"/>
            <a:endParaRPr lang="fr-FR" sz="2400" b="1" dirty="0">
              <a:solidFill>
                <a:srgbClr val="FF0000"/>
              </a:solidFill>
              <a:ea typeface="Microsoft YaHei" pitchFamily="2"/>
              <a:cs typeface="Mangal" pitchFamily="2"/>
            </a:endParaRPr>
          </a:p>
          <a:p>
            <a:pPr lvl="0" hangingPunct="0"/>
            <a:r>
              <a:rPr lang="fr-FR" sz="2400" b="1" dirty="0">
                <a:solidFill>
                  <a:srgbClr val="FF0000"/>
                </a:solidFill>
                <a:ea typeface="Microsoft YaHei" pitchFamily="2"/>
                <a:cs typeface="Mangal" pitchFamily="2"/>
              </a:rPr>
              <a:t>- Mise en concurrence des disciplines (spé comme options)</a:t>
            </a:r>
          </a:p>
          <a:p>
            <a:endParaRPr lang="fr-FR" sz="2400" b="1" dirty="0">
              <a:solidFill>
                <a:srgbClr val="FF0000"/>
              </a:solidFill>
              <a:ea typeface="Microsoft YaHei" pitchFamily="2"/>
              <a:cs typeface="Mangal" pitchFamily="2"/>
            </a:endParaRPr>
          </a:p>
          <a:p>
            <a:r>
              <a:rPr lang="fr-FR" sz="2400" b="1" dirty="0">
                <a:solidFill>
                  <a:srgbClr val="FF0000"/>
                </a:solidFill>
                <a:ea typeface="Microsoft YaHei" pitchFamily="2"/>
                <a:cs typeface="Mangal" pitchFamily="2"/>
              </a:rPr>
              <a:t>- Lien avec </a:t>
            </a:r>
            <a:r>
              <a:rPr lang="fr-FR" sz="2400" b="1" dirty="0" err="1">
                <a:solidFill>
                  <a:srgbClr val="FF0000"/>
                </a:solidFill>
                <a:ea typeface="Microsoft YaHei" pitchFamily="2"/>
                <a:cs typeface="Mangal" pitchFamily="2"/>
              </a:rPr>
              <a:t>parcoursup</a:t>
            </a:r>
            <a:r>
              <a:rPr lang="fr-FR" sz="2400" b="1" dirty="0">
                <a:solidFill>
                  <a:srgbClr val="FF0000"/>
                </a:solidFill>
                <a:ea typeface="Microsoft YaHei" pitchFamily="2"/>
                <a:cs typeface="Mangal" pitchFamily="2"/>
              </a:rPr>
              <a:t> : élèves obnubilés par l’orientation. Logique d’initié et de tri social.</a:t>
            </a:r>
          </a:p>
          <a:p>
            <a:r>
              <a:rPr lang="fr-FR" sz="2400" b="1" dirty="0">
                <a:solidFill>
                  <a:srgbClr val="FF0000"/>
                </a:solidFill>
              </a:rPr>
              <a:t> </a:t>
            </a:r>
          </a:p>
          <a:p>
            <a:r>
              <a:rPr lang="fr-FR" sz="2400" b="1" dirty="0">
                <a:solidFill>
                  <a:srgbClr val="FF0000"/>
                </a:solidFill>
              </a:rPr>
              <a:t>- Fin des TPE / « grand oral » de fin de terminale sans horaire de préparation : sur le cycle terminal, assuré par 1 ou 2 enseignements de spécialité. </a:t>
            </a:r>
          </a:p>
          <a:p>
            <a:pPr lvl="0" hangingPunct="0"/>
            <a:endParaRPr lang="fr-FR" sz="2400" b="1" dirty="0">
              <a:solidFill>
                <a:srgbClr val="FF0000"/>
              </a:solidFill>
              <a:latin typeface="Arial" pitchFamily="18"/>
              <a:ea typeface="Microsoft YaHei" pitchFamily="2"/>
              <a:cs typeface="Mangal" pitchFamily="2"/>
            </a:endParaRPr>
          </a:p>
          <a:p>
            <a:pPr lvl="0" hangingPunct="0"/>
            <a:endParaRPr lang="fr-FR" dirty="0">
              <a:latin typeface="Arial" pitchFamily="18"/>
              <a:ea typeface="Microsoft YaHei" pitchFamily="2"/>
              <a:cs typeface="Mangal" pitchFamily="2"/>
            </a:endParaRPr>
          </a:p>
          <a:p>
            <a:pPr lvl="0" hangingPunct="0"/>
            <a:endParaRPr lang="fr-FR" dirty="0">
              <a:latin typeface="Arial" pitchFamily="18"/>
              <a:ea typeface="Microsoft YaHei" pitchFamily="2"/>
              <a:cs typeface="Mangal" pitchFamily="2"/>
            </a:endParaRPr>
          </a:p>
          <a:p>
            <a:pPr lvl="0" hangingPunct="0"/>
            <a:endParaRPr lang="fr-FR" dirty="0">
              <a:latin typeface="Arial" pitchFamily="18"/>
              <a:ea typeface="Microsoft YaHei" pitchFamily="2"/>
              <a:cs typeface="Mangal" pitchFamily="2"/>
            </a:endParaRPr>
          </a:p>
        </p:txBody>
      </p:sp>
      <p:pic>
        <p:nvPicPr>
          <p:cNvPr id="3"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492032"/>
            <a:ext cx="1080120" cy="1249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34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animEffect transition="in" filter="wipe(left)">
                                      <p:cBhvr>
                                        <p:cTn id="7" dur="500"/>
                                        <p:tgtEl>
                                          <p:spTgt spid="2">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
                                            <p:txEl>
                                              <p:pRg st="8" end="8"/>
                                            </p:txEl>
                                          </p:spTgt>
                                        </p:tgtEl>
                                        <p:attrNameLst>
                                          <p:attrName>style.visibility</p:attrName>
                                        </p:attrNameLst>
                                      </p:cBhvr>
                                      <p:to>
                                        <p:strVal val="visible"/>
                                      </p:to>
                                    </p:set>
                                    <p:animEffect transition="in" filter="wipe(left)">
                                      <p:cBhvr>
                                        <p:cTn id="12" dur="500"/>
                                        <p:tgtEl>
                                          <p:spTgt spid="2">
                                            <p:txEl>
                                              <p:pRg st="8" end="8"/>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2">
                                            <p:txEl>
                                              <p:pRg st="10" end="10"/>
                                            </p:txEl>
                                          </p:spTgt>
                                        </p:tgtEl>
                                        <p:attrNameLst>
                                          <p:attrName>style.visibility</p:attrName>
                                        </p:attrNameLst>
                                      </p:cBhvr>
                                      <p:to>
                                        <p:strVal val="visible"/>
                                      </p:to>
                                    </p:set>
                                    <p:animEffect transition="in" filter="wipe(left)">
                                      <p:cBhvr>
                                        <p:cTn id="17" dur="500"/>
                                        <p:tgtEl>
                                          <p:spTgt spid="2">
                                            <p:txEl>
                                              <p:pRg st="10" end="1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Effect transition="in" filter="wipe(left)">
                                      <p:cBhvr>
                                        <p:cTn id="22" dur="500"/>
                                        <p:tgtEl>
                                          <p:spTgt spid="2">
                                            <p:txEl>
                                              <p:pRg st="11" end="1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2">
                                            <p:txEl>
                                              <p:pRg st="12" end="12"/>
                                            </p:txEl>
                                          </p:spTgt>
                                        </p:tgtEl>
                                        <p:attrNameLst>
                                          <p:attrName>style.visibility</p:attrName>
                                        </p:attrNameLst>
                                      </p:cBhvr>
                                      <p:to>
                                        <p:strVal val="visible"/>
                                      </p:to>
                                    </p:set>
                                    <p:animEffect transition="in" filter="wipe(left)">
                                      <p:cBhvr>
                                        <p:cTn id="27" dur="500"/>
                                        <p:tgtEl>
                                          <p:spTgt spid="2">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43853"/>
            <a:ext cx="4572000" cy="369332"/>
          </a:xfrm>
          <a:prstGeom prst="rect">
            <a:avLst/>
          </a:prstGeom>
        </p:spPr>
        <p:txBody>
          <a:bodyPr>
            <a:spAutoFit/>
          </a:bodyPr>
          <a:lstStyle/>
          <a:p>
            <a:endParaRPr lang="fr-FR" dirty="0"/>
          </a:p>
        </p:txBody>
      </p:sp>
      <p:sp>
        <p:nvSpPr>
          <p:cNvPr id="3" name="ZoneTexte 2"/>
          <p:cNvSpPr txBox="1"/>
          <p:nvPr/>
        </p:nvSpPr>
        <p:spPr>
          <a:xfrm>
            <a:off x="179512" y="434380"/>
            <a:ext cx="8964488" cy="7909858"/>
          </a:xfrm>
          <a:prstGeom prst="rect">
            <a:avLst/>
          </a:prstGeom>
          <a:noFill/>
        </p:spPr>
        <p:txBody>
          <a:bodyPr wrap="square" rtlCol="0">
            <a:spAutoFit/>
          </a:bodyPr>
          <a:lstStyle/>
          <a:p>
            <a:r>
              <a:rPr lang="fr-FR" sz="2800" dirty="0"/>
              <a:t>4. </a:t>
            </a:r>
            <a:r>
              <a:rPr lang="fr-FR" sz="2800" u="sng" dirty="0"/>
              <a:t>Marge d’autonomie</a:t>
            </a:r>
          </a:p>
          <a:p>
            <a:r>
              <a:rPr lang="fr-FR" sz="2400" b="1" dirty="0"/>
              <a:t>8 h </a:t>
            </a:r>
            <a:r>
              <a:rPr lang="fr-FR" sz="2400" dirty="0"/>
              <a:t>par semaine / division en première et en terminale, pour : </a:t>
            </a:r>
          </a:p>
          <a:p>
            <a:endParaRPr lang="fr-FR" sz="2400" dirty="0"/>
          </a:p>
          <a:p>
            <a:r>
              <a:rPr lang="fr-FR" sz="2400" b="1" dirty="0"/>
              <a:t>- options</a:t>
            </a:r>
          </a:p>
          <a:p>
            <a:r>
              <a:rPr lang="fr-FR" sz="2400" b="1" dirty="0"/>
              <a:t>- dédoublements</a:t>
            </a:r>
          </a:p>
          <a:p>
            <a:r>
              <a:rPr lang="fr-FR" sz="2400" b="1" dirty="0"/>
              <a:t>- AP </a:t>
            </a:r>
            <a:r>
              <a:rPr lang="fr-FR" sz="2400" dirty="0"/>
              <a:t>(« horaire déterminé selon les besoins des élèves »)</a:t>
            </a:r>
          </a:p>
          <a:p>
            <a:r>
              <a:rPr lang="fr-FR" sz="2400" dirty="0"/>
              <a:t>« capacité d'apprendre et de progresser, notamment dans leur travail personnel », « améliorer leurs compétences »,  « construction de leur autonomie intellectuelle »</a:t>
            </a:r>
          </a:p>
          <a:p>
            <a:r>
              <a:rPr lang="fr-FR" sz="2400" dirty="0"/>
              <a:t>En terminale, l’AP « prend appui prioritairement sur les enseignements de spécialité. »</a:t>
            </a:r>
          </a:p>
          <a:p>
            <a:endParaRPr lang="fr-FR" sz="2400" dirty="0"/>
          </a:p>
          <a:p>
            <a:br>
              <a:rPr lang="fr-FR" sz="2400" dirty="0"/>
            </a:br>
            <a:endParaRPr lang="fr-FR" sz="2400" dirty="0"/>
          </a:p>
          <a:p>
            <a:endParaRPr lang="fr-FR" sz="2400"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sp>
        <p:nvSpPr>
          <p:cNvPr id="4" name="ZoneTexte 3"/>
          <p:cNvSpPr txBox="1"/>
          <p:nvPr/>
        </p:nvSpPr>
        <p:spPr>
          <a:xfrm>
            <a:off x="1090238" y="4678139"/>
            <a:ext cx="7800794" cy="1569660"/>
          </a:xfrm>
          <a:prstGeom prst="rect">
            <a:avLst/>
          </a:prstGeom>
          <a:noFill/>
        </p:spPr>
        <p:txBody>
          <a:bodyPr wrap="square" rtlCol="0">
            <a:spAutoFit/>
          </a:bodyPr>
          <a:lstStyle/>
          <a:p>
            <a:pPr marL="285750" indent="-285750">
              <a:buFontTx/>
              <a:buChar char="-"/>
            </a:pPr>
            <a:r>
              <a:rPr lang="fr-FR" sz="2400" b="1" dirty="0">
                <a:solidFill>
                  <a:srgbClr val="FF0000"/>
                </a:solidFill>
              </a:rPr>
              <a:t>AP plus financé et cadré : affirmer le droit à l’AP pour tous</a:t>
            </a:r>
          </a:p>
          <a:p>
            <a:pPr marL="285750" indent="-285750">
              <a:buFontTx/>
              <a:buChar char="-"/>
            </a:pPr>
            <a:r>
              <a:rPr lang="fr-FR" sz="2400" b="1" dirty="0">
                <a:solidFill>
                  <a:srgbClr val="FF0000"/>
                </a:solidFill>
              </a:rPr>
              <a:t>modalités doivent être discutées et votées en CE</a:t>
            </a:r>
          </a:p>
          <a:p>
            <a:pPr marL="285750" indent="-285750">
              <a:buFontTx/>
              <a:buChar char="-"/>
            </a:pPr>
            <a:r>
              <a:rPr lang="fr-FR" sz="2400" b="1" dirty="0">
                <a:solidFill>
                  <a:srgbClr val="FF0000"/>
                </a:solidFill>
              </a:rPr>
              <a:t>défendre l’existant en terme d’horaire élèves</a:t>
            </a:r>
          </a:p>
          <a:p>
            <a:pPr marL="285750" indent="-285750">
              <a:buFontTx/>
              <a:buChar char="-"/>
            </a:pPr>
            <a:r>
              <a:rPr lang="fr-FR" sz="2400" b="1" dirty="0">
                <a:solidFill>
                  <a:srgbClr val="FF0000"/>
                </a:solidFill>
              </a:rPr>
              <a:t>refuser les interventions en HSE</a:t>
            </a:r>
          </a:p>
        </p:txBody>
      </p:sp>
      <p:pic>
        <p:nvPicPr>
          <p:cNvPr id="5"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4787022"/>
            <a:ext cx="1090238" cy="1351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1193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barn(inVertical)">
                                      <p:cBhvr>
                                        <p:cTn id="7" dur="500"/>
                                        <p:tgtEl>
                                          <p:spTgt spid="3">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barn(inVertical)">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randombar(horizontal)">
                                      <p:cBhvr>
                                        <p:cTn id="17" dur="500"/>
                                        <p:tgtEl>
                                          <p:spTgt spid="3">
                                            <p:txEl>
                                              <p:pRg st="5" end="5"/>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1"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 calcmode="lin" valueType="num">
                                      <p:cBhvr>
                                        <p:cTn id="22" dur="1000" fill="hold"/>
                                        <p:tgtEl>
                                          <p:spTgt spid="3">
                                            <p:txEl>
                                              <p:pRg st="6" end="6"/>
                                            </p:txEl>
                                          </p:spTgt>
                                        </p:tgtEl>
                                        <p:attrNameLst>
                                          <p:attrName>ppt_w</p:attrName>
                                        </p:attrNameLst>
                                      </p:cBhvr>
                                      <p:tavLst>
                                        <p:tav tm="0">
                                          <p:val>
                                            <p:fltVal val="0"/>
                                          </p:val>
                                        </p:tav>
                                        <p:tav tm="100000">
                                          <p:val>
                                            <p:strVal val="#ppt_w"/>
                                          </p:val>
                                        </p:tav>
                                      </p:tavLst>
                                    </p:anim>
                                    <p:anim calcmode="lin" valueType="num">
                                      <p:cBhvr>
                                        <p:cTn id="23" dur="1000" fill="hold"/>
                                        <p:tgtEl>
                                          <p:spTgt spid="3">
                                            <p:txEl>
                                              <p:pRg st="6" end="6"/>
                                            </p:txEl>
                                          </p:spTgt>
                                        </p:tgtEl>
                                        <p:attrNameLst>
                                          <p:attrName>ppt_h</p:attrName>
                                        </p:attrNameLst>
                                      </p:cBhvr>
                                      <p:tavLst>
                                        <p:tav tm="0">
                                          <p:val>
                                            <p:fltVal val="0"/>
                                          </p:val>
                                        </p:tav>
                                        <p:tav tm="100000">
                                          <p:val>
                                            <p:strVal val="#ppt_h"/>
                                          </p:val>
                                        </p:tav>
                                      </p:tavLst>
                                    </p:anim>
                                    <p:anim calcmode="lin" valueType="num">
                                      <p:cBhvr>
                                        <p:cTn id="24" dur="1000" fill="hold"/>
                                        <p:tgtEl>
                                          <p:spTgt spid="3">
                                            <p:txEl>
                                              <p:pRg st="6" end="6"/>
                                            </p:txEl>
                                          </p:spTgt>
                                        </p:tgtEl>
                                        <p:attrNameLst>
                                          <p:attrName>style.rotation</p:attrName>
                                        </p:attrNameLst>
                                      </p:cBhvr>
                                      <p:tavLst>
                                        <p:tav tm="0">
                                          <p:val>
                                            <p:fltVal val="90"/>
                                          </p:val>
                                        </p:tav>
                                        <p:tav tm="100000">
                                          <p:val>
                                            <p:fltVal val="0"/>
                                          </p:val>
                                        </p:tav>
                                      </p:tavLst>
                                    </p:anim>
                                    <p:animEffect transition="in" filter="fade">
                                      <p:cBhvr>
                                        <p:cTn id="25" dur="1000"/>
                                        <p:tgtEl>
                                          <p:spTgt spid="3">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3">
                                            <p:txEl>
                                              <p:pRg st="7" end="7"/>
                                            </p:txEl>
                                          </p:spTgt>
                                        </p:tgtEl>
                                        <p:attrNameLst>
                                          <p:attrName>style.visibility</p:attrName>
                                        </p:attrNameLst>
                                      </p:cBhvr>
                                      <p:to>
                                        <p:strVal val="visible"/>
                                      </p:to>
                                    </p:set>
                                    <p:animEffect transition="in" filter="barn(inVertical)">
                                      <p:cBhvr>
                                        <p:cTn id="30" dur="500"/>
                                        <p:tgtEl>
                                          <p:spTgt spid="3">
                                            <p:txEl>
                                              <p:pRg st="7" end="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 calcmode="lin" valueType="num">
                                      <p:cBhvr>
                                        <p:cTn id="35" dur="500" fill="hold"/>
                                        <p:tgtEl>
                                          <p:spTgt spid="5"/>
                                        </p:tgtEl>
                                        <p:attrNameLst>
                                          <p:attrName>ppt_w</p:attrName>
                                        </p:attrNameLst>
                                      </p:cBhvr>
                                      <p:tavLst>
                                        <p:tav tm="0">
                                          <p:val>
                                            <p:fltVal val="0"/>
                                          </p:val>
                                        </p:tav>
                                        <p:tav tm="100000">
                                          <p:val>
                                            <p:strVal val="#ppt_w"/>
                                          </p:val>
                                        </p:tav>
                                      </p:tavLst>
                                    </p:anim>
                                    <p:anim calcmode="lin" valueType="num">
                                      <p:cBhvr>
                                        <p:cTn id="36" dur="500" fill="hold"/>
                                        <p:tgtEl>
                                          <p:spTgt spid="5"/>
                                        </p:tgtEl>
                                        <p:attrNameLst>
                                          <p:attrName>ppt_h</p:attrName>
                                        </p:attrNameLst>
                                      </p:cBhvr>
                                      <p:tavLst>
                                        <p:tav tm="0">
                                          <p:val>
                                            <p:fltVal val="0"/>
                                          </p:val>
                                        </p:tav>
                                        <p:tav tm="100000">
                                          <p:val>
                                            <p:strVal val="#ppt_h"/>
                                          </p:val>
                                        </p:tav>
                                      </p:tavLst>
                                    </p:anim>
                                    <p:animEffect transition="in" filter="fade">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
                                            <p:txEl>
                                              <p:pRg st="0" end="0"/>
                                            </p:txEl>
                                          </p:spTgt>
                                        </p:tgtEl>
                                        <p:attrNameLst>
                                          <p:attrName>style.visibility</p:attrName>
                                        </p:attrNameLst>
                                      </p:cBhvr>
                                      <p:to>
                                        <p:strVal val="visible"/>
                                      </p:to>
                                    </p:set>
                                    <p:animEffect transition="in" filter="wipe(left)">
                                      <p:cBhvr>
                                        <p:cTn id="42" dur="500"/>
                                        <p:tgtEl>
                                          <p:spTgt spid="4">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4">
                                            <p:txEl>
                                              <p:pRg st="1" end="1"/>
                                            </p:txEl>
                                          </p:spTgt>
                                        </p:tgtEl>
                                        <p:attrNameLst>
                                          <p:attrName>style.visibility</p:attrName>
                                        </p:attrNameLst>
                                      </p:cBhvr>
                                      <p:to>
                                        <p:strVal val="visible"/>
                                      </p:to>
                                    </p:set>
                                    <p:animEffect transition="in" filter="wipe(left)">
                                      <p:cBhvr>
                                        <p:cTn id="47" dur="500"/>
                                        <p:tgtEl>
                                          <p:spTgt spid="4">
                                            <p:txEl>
                                              <p:pRg st="1" end="1"/>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4">
                                            <p:txEl>
                                              <p:pRg st="2" end="2"/>
                                            </p:txEl>
                                          </p:spTgt>
                                        </p:tgtEl>
                                        <p:attrNameLst>
                                          <p:attrName>style.visibility</p:attrName>
                                        </p:attrNameLst>
                                      </p:cBhvr>
                                      <p:to>
                                        <p:strVal val="visible"/>
                                      </p:to>
                                    </p:set>
                                    <p:animEffect transition="in" filter="wipe(left)">
                                      <p:cBhvr>
                                        <p:cTn id="52" dur="500"/>
                                        <p:tgtEl>
                                          <p:spTgt spid="4">
                                            <p:txEl>
                                              <p:pRg st="2" end="2"/>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4">
                                            <p:txEl>
                                              <p:pRg st="3" end="3"/>
                                            </p:txEl>
                                          </p:spTgt>
                                        </p:tgtEl>
                                        <p:attrNameLst>
                                          <p:attrName>style.visibility</p:attrName>
                                        </p:attrNameLst>
                                      </p:cBhvr>
                                      <p:to>
                                        <p:strVal val="visible"/>
                                      </p:to>
                                    </p:set>
                                    <p:animEffect transition="in" filter="wipe(left)">
                                      <p:cBhvr>
                                        <p:cTn id="5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43853"/>
            <a:ext cx="4572000" cy="369332"/>
          </a:xfrm>
          <a:prstGeom prst="rect">
            <a:avLst/>
          </a:prstGeom>
        </p:spPr>
        <p:txBody>
          <a:bodyPr>
            <a:spAutoFit/>
          </a:bodyPr>
          <a:lstStyle/>
          <a:p>
            <a:endParaRPr lang="fr-FR" dirty="0"/>
          </a:p>
        </p:txBody>
      </p:sp>
      <p:sp>
        <p:nvSpPr>
          <p:cNvPr id="3" name="ZoneTexte 2"/>
          <p:cNvSpPr txBox="1"/>
          <p:nvPr/>
        </p:nvSpPr>
        <p:spPr>
          <a:xfrm>
            <a:off x="179512" y="434380"/>
            <a:ext cx="8964488" cy="7540526"/>
          </a:xfrm>
          <a:prstGeom prst="rect">
            <a:avLst/>
          </a:prstGeom>
          <a:noFill/>
        </p:spPr>
        <p:txBody>
          <a:bodyPr wrap="square" rtlCol="0">
            <a:spAutoFit/>
          </a:bodyPr>
          <a:lstStyle/>
          <a:p>
            <a:r>
              <a:rPr lang="fr-FR" sz="2800" dirty="0"/>
              <a:t>4. </a:t>
            </a:r>
            <a:r>
              <a:rPr lang="fr-FR" sz="2800" u="sng" dirty="0"/>
              <a:t>Marge d’autonomie</a:t>
            </a:r>
          </a:p>
          <a:p>
            <a:r>
              <a:rPr lang="fr-FR" sz="2400" b="1" dirty="0"/>
              <a:t>8 h </a:t>
            </a:r>
            <a:r>
              <a:rPr lang="fr-FR" sz="2400" dirty="0"/>
              <a:t>par semaine / division en première et en terminale, pour : </a:t>
            </a:r>
          </a:p>
          <a:p>
            <a:r>
              <a:rPr lang="fr-FR" sz="2400" b="1" dirty="0"/>
              <a:t>- options</a:t>
            </a:r>
          </a:p>
          <a:p>
            <a:r>
              <a:rPr lang="fr-FR" sz="2400" b="1" dirty="0"/>
              <a:t>- dédoublements</a:t>
            </a:r>
          </a:p>
          <a:p>
            <a:r>
              <a:rPr lang="fr-FR" sz="2400" b="1" dirty="0"/>
              <a:t>- AP </a:t>
            </a:r>
            <a:r>
              <a:rPr lang="fr-FR" sz="2400" dirty="0"/>
              <a:t>(« horaire déterminé selon les besoins des élèves »)</a:t>
            </a:r>
          </a:p>
          <a:p>
            <a:r>
              <a:rPr lang="fr-FR" sz="2400" b="1" dirty="0"/>
              <a:t>- accompagnement au choix de l’orientation </a:t>
            </a:r>
            <a:r>
              <a:rPr lang="fr-FR" sz="2400" dirty="0"/>
              <a:t>(« 54 heures, à titre indicatif, selon les besoins des élèves et les modalités de l'accompagnement à l'orientation mises en place dans l'établissement. »)</a:t>
            </a:r>
          </a:p>
          <a:p>
            <a:r>
              <a:rPr lang="fr-FR" sz="2400" b="1" dirty="0"/>
              <a:t>- tutorat </a:t>
            </a:r>
            <a:r>
              <a:rPr lang="fr-FR" sz="2400" dirty="0"/>
              <a:t>(« guider dans leur parcours de formation et d’orientation »)</a:t>
            </a:r>
            <a:endParaRPr lang="fr-FR" sz="2400" b="1" dirty="0"/>
          </a:p>
          <a:p>
            <a:endParaRPr lang="fr-FR" sz="2400" dirty="0"/>
          </a:p>
          <a:p>
            <a:br>
              <a:rPr lang="fr-FR" sz="2400" dirty="0"/>
            </a:br>
            <a:endParaRPr lang="fr-FR" sz="2400" dirty="0"/>
          </a:p>
          <a:p>
            <a:endParaRPr lang="fr-FR" sz="2400"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p:txBody>
      </p:sp>
      <p:pic>
        <p:nvPicPr>
          <p:cNvPr id="4"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7185" y="4653136"/>
            <a:ext cx="1090238" cy="1351895"/>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1547664" y="4797152"/>
            <a:ext cx="5616624" cy="461665"/>
          </a:xfrm>
          <a:prstGeom prst="rect">
            <a:avLst/>
          </a:prstGeom>
          <a:noFill/>
        </p:spPr>
        <p:txBody>
          <a:bodyPr wrap="square" rtlCol="0">
            <a:spAutoFit/>
          </a:bodyPr>
          <a:lstStyle/>
          <a:p>
            <a:r>
              <a:rPr lang="fr-FR" sz="2400" dirty="0">
                <a:solidFill>
                  <a:srgbClr val="FF0000"/>
                </a:solidFill>
              </a:rPr>
              <a:t>Il n’y en aura pas pour tout le monde…</a:t>
            </a:r>
          </a:p>
        </p:txBody>
      </p:sp>
    </p:spTree>
    <p:extLst>
      <p:ext uri="{BB962C8B-B14F-4D97-AF65-F5344CB8AC3E}">
        <p14:creationId xmlns:p14="http://schemas.microsoft.com/office/powerpoint/2010/main" val="3672099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Effect transition="in" filter="randombar(horizontal)">
                                      <p:cBhvr>
                                        <p:cTn id="7" dur="500"/>
                                        <p:tgtEl>
                                          <p:spTgt spid="3">
                                            <p:txEl>
                                              <p:pRg st="6" end="6"/>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Effect transition="in" filter="wipe(left)">
                                      <p:cBhvr>
                                        <p:cTn id="1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943853"/>
            <a:ext cx="4572000" cy="369332"/>
          </a:xfrm>
          <a:prstGeom prst="rect">
            <a:avLst/>
          </a:prstGeom>
        </p:spPr>
        <p:txBody>
          <a:bodyPr>
            <a:spAutoFit/>
          </a:bodyPr>
          <a:lstStyle/>
          <a:p>
            <a:endParaRPr lang="fr-FR" dirty="0"/>
          </a:p>
        </p:txBody>
      </p:sp>
      <p:sp>
        <p:nvSpPr>
          <p:cNvPr id="3" name="ZoneTexte 2"/>
          <p:cNvSpPr txBox="1"/>
          <p:nvPr/>
        </p:nvSpPr>
        <p:spPr>
          <a:xfrm>
            <a:off x="179512" y="434380"/>
            <a:ext cx="8964488" cy="2185214"/>
          </a:xfrm>
          <a:prstGeom prst="rect">
            <a:avLst/>
          </a:prstGeom>
          <a:noFill/>
        </p:spPr>
        <p:txBody>
          <a:bodyPr wrap="square" rtlCol="0">
            <a:spAutoFit/>
          </a:bodyPr>
          <a:lstStyle/>
          <a:p>
            <a:r>
              <a:rPr lang="fr-FR" sz="2800" dirty="0"/>
              <a:t>5. </a:t>
            </a:r>
            <a:r>
              <a:rPr lang="fr-FR" sz="2800" u="sng" dirty="0"/>
              <a:t>Maintien des filières technologiques</a:t>
            </a:r>
            <a:endParaRPr lang="fr-FR" dirty="0"/>
          </a:p>
          <a:p>
            <a:endParaRPr lang="fr-FR" dirty="0"/>
          </a:p>
          <a:p>
            <a:endParaRPr lang="fr-FR" dirty="0"/>
          </a:p>
          <a:p>
            <a:endParaRPr lang="fr-FR" dirty="0"/>
          </a:p>
          <a:p>
            <a:endParaRPr lang="fr-FR" dirty="0"/>
          </a:p>
          <a:p>
            <a:endParaRPr lang="fr-FR" dirty="0"/>
          </a:p>
          <a:p>
            <a:endParaRPr lang="fr-FR" dirty="0"/>
          </a:p>
        </p:txBody>
      </p:sp>
    </p:spTree>
    <p:extLst>
      <p:ext uri="{BB962C8B-B14F-4D97-AF65-F5344CB8AC3E}">
        <p14:creationId xmlns:p14="http://schemas.microsoft.com/office/powerpoint/2010/main" val="8228742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descr="Capture d’écran 2018-10-06 à 12.27.2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32656"/>
            <a:ext cx="7956376" cy="5929097"/>
          </a:xfrm>
          <a:prstGeom prst="rect">
            <a:avLst/>
          </a:prstGeom>
          <a:ln>
            <a:solidFill>
              <a:srgbClr val="000000"/>
            </a:solidFill>
          </a:ln>
        </p:spPr>
      </p:pic>
    </p:spTree>
    <p:extLst>
      <p:ext uri="{BB962C8B-B14F-4D97-AF65-F5344CB8AC3E}">
        <p14:creationId xmlns:p14="http://schemas.microsoft.com/office/powerpoint/2010/main" val="31557071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au 1"/>
          <p:cNvGraphicFramePr>
            <a:graphicFrameLocks noGrp="1"/>
          </p:cNvGraphicFramePr>
          <p:nvPr>
            <p:extLst>
              <p:ext uri="{D42A27DB-BD31-4B8C-83A1-F6EECF244321}">
                <p14:modId xmlns:p14="http://schemas.microsoft.com/office/powerpoint/2010/main" val="1596372636"/>
              </p:ext>
            </p:extLst>
          </p:nvPr>
        </p:nvGraphicFramePr>
        <p:xfrm>
          <a:off x="251520" y="260648"/>
          <a:ext cx="5112568" cy="3943344"/>
        </p:xfrm>
        <a:graphic>
          <a:graphicData uri="http://schemas.openxmlformats.org/drawingml/2006/table">
            <a:tbl>
              <a:tblPr bandRow="1">
                <a:tableStyleId>{073A0DAA-6AF3-43AB-8588-CEC1D06C72B9}</a:tableStyleId>
              </a:tblPr>
              <a:tblGrid>
                <a:gridCol w="3096344">
                  <a:extLst>
                    <a:ext uri="{9D8B030D-6E8A-4147-A177-3AD203B41FA5}">
                      <a16:colId xmlns:a16="http://schemas.microsoft.com/office/drawing/2014/main" val="20000"/>
                    </a:ext>
                  </a:extLst>
                </a:gridCol>
                <a:gridCol w="2016224">
                  <a:extLst>
                    <a:ext uri="{9D8B030D-6E8A-4147-A177-3AD203B41FA5}">
                      <a16:colId xmlns:a16="http://schemas.microsoft.com/office/drawing/2014/main" val="20001"/>
                    </a:ext>
                  </a:extLst>
                </a:gridCol>
              </a:tblGrid>
              <a:tr h="635316">
                <a:tc>
                  <a:txBody>
                    <a:bodyPr/>
                    <a:lstStyle/>
                    <a:p>
                      <a:r>
                        <a:rPr lang="fr-FR" sz="2000" dirty="0"/>
                        <a:t>Français (1</a:t>
                      </a:r>
                      <a:r>
                        <a:rPr lang="fr-FR" sz="2000" baseline="30000" dirty="0"/>
                        <a:t>ère</a:t>
                      </a:r>
                      <a:r>
                        <a:rPr lang="fr-FR" sz="2000" dirty="0"/>
                        <a:t>)</a:t>
                      </a:r>
                    </a:p>
                    <a:p>
                      <a:r>
                        <a:rPr lang="fr-FR" sz="2000" dirty="0"/>
                        <a:t>Philosophie (terminale)</a:t>
                      </a:r>
                    </a:p>
                  </a:txBody>
                  <a:tcPr/>
                </a:tc>
                <a:tc>
                  <a:txBody>
                    <a:bodyPr/>
                    <a:lstStyle/>
                    <a:p>
                      <a:pPr algn="ctr"/>
                      <a:r>
                        <a:rPr lang="fr-FR" sz="2000" dirty="0"/>
                        <a:t>3 h</a:t>
                      </a:r>
                    </a:p>
                    <a:p>
                      <a:pPr algn="ctr"/>
                      <a:r>
                        <a:rPr lang="fr-FR" sz="2000" dirty="0"/>
                        <a:t>2 h</a:t>
                      </a:r>
                    </a:p>
                  </a:txBody>
                  <a:tcPr/>
                </a:tc>
                <a:extLst>
                  <a:ext uri="{0D108BD9-81ED-4DB2-BD59-A6C34878D82A}">
                    <a16:rowId xmlns:a16="http://schemas.microsoft.com/office/drawing/2014/main" val="10000"/>
                  </a:ext>
                </a:extLst>
              </a:tr>
              <a:tr h="635316">
                <a:tc>
                  <a:txBody>
                    <a:bodyPr/>
                    <a:lstStyle/>
                    <a:p>
                      <a:r>
                        <a:rPr lang="fr-FR" sz="2000" dirty="0"/>
                        <a:t>Histoire-géographie</a:t>
                      </a:r>
                    </a:p>
                  </a:txBody>
                  <a:tcPr/>
                </a:tc>
                <a:tc>
                  <a:txBody>
                    <a:bodyPr/>
                    <a:lstStyle/>
                    <a:p>
                      <a:pPr algn="ctr"/>
                      <a:r>
                        <a:rPr lang="fr-FR" sz="2000" dirty="0"/>
                        <a:t>1 h 30</a:t>
                      </a:r>
                    </a:p>
                  </a:txBody>
                  <a:tcPr/>
                </a:tc>
                <a:extLst>
                  <a:ext uri="{0D108BD9-81ED-4DB2-BD59-A6C34878D82A}">
                    <a16:rowId xmlns:a16="http://schemas.microsoft.com/office/drawing/2014/main" val="10001"/>
                  </a:ext>
                </a:extLst>
              </a:tr>
              <a:tr h="635316">
                <a:tc>
                  <a:txBody>
                    <a:bodyPr/>
                    <a:lstStyle/>
                    <a:p>
                      <a:r>
                        <a:rPr lang="fr-FR" sz="2000" dirty="0"/>
                        <a:t>mathématiques</a:t>
                      </a:r>
                    </a:p>
                  </a:txBody>
                  <a:tcPr/>
                </a:tc>
                <a:tc>
                  <a:txBody>
                    <a:bodyPr/>
                    <a:lstStyle/>
                    <a:p>
                      <a:pPr algn="ctr"/>
                      <a:r>
                        <a:rPr lang="fr-FR" sz="2000" dirty="0"/>
                        <a:t>3 h</a:t>
                      </a:r>
                    </a:p>
                  </a:txBody>
                  <a:tcPr/>
                </a:tc>
                <a:extLst>
                  <a:ext uri="{0D108BD9-81ED-4DB2-BD59-A6C34878D82A}">
                    <a16:rowId xmlns:a16="http://schemas.microsoft.com/office/drawing/2014/main" val="10002"/>
                  </a:ext>
                </a:extLst>
              </a:tr>
              <a:tr h="635316">
                <a:tc>
                  <a:txBody>
                    <a:bodyPr/>
                    <a:lstStyle/>
                    <a:p>
                      <a:r>
                        <a:rPr lang="fr-FR" sz="2000" dirty="0"/>
                        <a:t>LV 1 et 2 dont 1 h d’</a:t>
                      </a:r>
                      <a:r>
                        <a:rPr lang="fr-FR" sz="2000" dirty="0" err="1"/>
                        <a:t>enseignt</a:t>
                      </a:r>
                      <a:endParaRPr lang="fr-FR" sz="2000" dirty="0"/>
                    </a:p>
                    <a:p>
                      <a:r>
                        <a:rPr lang="fr-FR" sz="2000" dirty="0"/>
                        <a:t>technologique</a:t>
                      </a:r>
                      <a:r>
                        <a:rPr lang="fr-FR" sz="2000" baseline="0" dirty="0"/>
                        <a:t> en LV1</a:t>
                      </a:r>
                      <a:endParaRPr lang="fr-FR" sz="2000" dirty="0"/>
                    </a:p>
                  </a:txBody>
                  <a:tcPr/>
                </a:tc>
                <a:tc>
                  <a:txBody>
                    <a:bodyPr/>
                    <a:lstStyle/>
                    <a:p>
                      <a:pPr algn="ctr"/>
                      <a:r>
                        <a:rPr lang="fr-FR" sz="2000" dirty="0"/>
                        <a:t>4</a:t>
                      </a:r>
                      <a:r>
                        <a:rPr lang="fr-FR" sz="2000" baseline="0" dirty="0"/>
                        <a:t> h</a:t>
                      </a:r>
                      <a:endParaRPr lang="fr-FR" sz="2000" dirty="0"/>
                    </a:p>
                  </a:txBody>
                  <a:tcPr/>
                </a:tc>
                <a:extLst>
                  <a:ext uri="{0D108BD9-81ED-4DB2-BD59-A6C34878D82A}">
                    <a16:rowId xmlns:a16="http://schemas.microsoft.com/office/drawing/2014/main" val="10003"/>
                  </a:ext>
                </a:extLst>
              </a:tr>
              <a:tr h="635316">
                <a:tc>
                  <a:txBody>
                    <a:bodyPr/>
                    <a:lstStyle/>
                    <a:p>
                      <a:r>
                        <a:rPr lang="fr-FR" sz="2000" dirty="0"/>
                        <a:t>EPS</a:t>
                      </a:r>
                    </a:p>
                  </a:txBody>
                  <a:tcPr/>
                </a:tc>
                <a:tc>
                  <a:txBody>
                    <a:bodyPr/>
                    <a:lstStyle/>
                    <a:p>
                      <a:pPr algn="ctr"/>
                      <a:r>
                        <a:rPr lang="fr-FR" sz="2000" dirty="0"/>
                        <a:t>2 h</a:t>
                      </a:r>
                    </a:p>
                  </a:txBody>
                  <a:tcPr/>
                </a:tc>
                <a:extLst>
                  <a:ext uri="{0D108BD9-81ED-4DB2-BD59-A6C34878D82A}">
                    <a16:rowId xmlns:a16="http://schemas.microsoft.com/office/drawing/2014/main" val="10004"/>
                  </a:ext>
                </a:extLst>
              </a:tr>
              <a:tr h="635316">
                <a:tc>
                  <a:txBody>
                    <a:bodyPr/>
                    <a:lstStyle/>
                    <a:p>
                      <a:r>
                        <a:rPr lang="fr-FR" sz="2000" dirty="0"/>
                        <a:t>EMC</a:t>
                      </a:r>
                    </a:p>
                  </a:txBody>
                  <a:tcPr/>
                </a:tc>
                <a:tc>
                  <a:txBody>
                    <a:bodyPr/>
                    <a:lstStyle/>
                    <a:p>
                      <a:pPr algn="ctr"/>
                      <a:r>
                        <a:rPr lang="fr-FR" sz="2000" dirty="0"/>
                        <a:t>18 h annualisées</a:t>
                      </a:r>
                    </a:p>
                  </a:txBody>
                  <a:tcPr/>
                </a:tc>
                <a:extLst>
                  <a:ext uri="{0D108BD9-81ED-4DB2-BD59-A6C34878D82A}">
                    <a16:rowId xmlns:a16="http://schemas.microsoft.com/office/drawing/2014/main" val="10005"/>
                  </a:ext>
                </a:extLst>
              </a:tr>
            </a:tbl>
          </a:graphicData>
        </a:graphic>
      </p:graphicFrame>
      <p:graphicFrame>
        <p:nvGraphicFramePr>
          <p:cNvPr id="4" name="Tableau 3"/>
          <p:cNvGraphicFramePr>
            <a:graphicFrameLocks noGrp="1"/>
          </p:cNvGraphicFramePr>
          <p:nvPr>
            <p:extLst>
              <p:ext uri="{D42A27DB-BD31-4B8C-83A1-F6EECF244321}">
                <p14:modId xmlns:p14="http://schemas.microsoft.com/office/powerpoint/2010/main" val="316882811"/>
              </p:ext>
            </p:extLst>
          </p:nvPr>
        </p:nvGraphicFramePr>
        <p:xfrm>
          <a:off x="251520" y="4365104"/>
          <a:ext cx="8640960" cy="2199640"/>
        </p:xfrm>
        <a:graphic>
          <a:graphicData uri="http://schemas.openxmlformats.org/drawingml/2006/table">
            <a:tbl>
              <a:tblPr firstRow="1" bandRow="1">
                <a:tableStyleId>{5C22544A-7EE6-4342-B048-85BDC9FD1C3A}</a:tableStyleId>
              </a:tblPr>
              <a:tblGrid>
                <a:gridCol w="4320480">
                  <a:extLst>
                    <a:ext uri="{9D8B030D-6E8A-4147-A177-3AD203B41FA5}">
                      <a16:colId xmlns:a16="http://schemas.microsoft.com/office/drawing/2014/main" val="20000"/>
                    </a:ext>
                  </a:extLst>
                </a:gridCol>
                <a:gridCol w="4320480">
                  <a:extLst>
                    <a:ext uri="{9D8B030D-6E8A-4147-A177-3AD203B41FA5}">
                      <a16:colId xmlns:a16="http://schemas.microsoft.com/office/drawing/2014/main" val="20001"/>
                    </a:ext>
                  </a:extLst>
                </a:gridCol>
              </a:tblGrid>
              <a:tr h="432048">
                <a:tc>
                  <a:txBody>
                    <a:bodyPr/>
                    <a:lstStyle/>
                    <a:p>
                      <a:pPr algn="ctr"/>
                      <a:r>
                        <a:rPr lang="fr-FR" dirty="0"/>
                        <a:t>ENSEIGNEMENT</a:t>
                      </a:r>
                      <a:r>
                        <a:rPr lang="fr-FR" baseline="0" dirty="0"/>
                        <a:t> DE SPECIALITE 1</a:t>
                      </a:r>
                      <a:r>
                        <a:rPr lang="fr-FR" baseline="30000" dirty="0"/>
                        <a:t>ère</a:t>
                      </a:r>
                      <a:r>
                        <a:rPr lang="fr-FR" baseline="0" dirty="0"/>
                        <a:t> </a:t>
                      </a:r>
                      <a:endParaRPr lang="fr-FR"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ENSEIGNEMENT</a:t>
                      </a:r>
                      <a:r>
                        <a:rPr lang="fr-FR" baseline="0" dirty="0"/>
                        <a:t> DE SPECIALITE Tale </a:t>
                      </a:r>
                      <a:endParaRPr lang="fr-FR" dirty="0"/>
                    </a:p>
                    <a:p>
                      <a:endParaRPr lang="fr-FR" dirty="0"/>
                    </a:p>
                  </a:txBody>
                  <a:tcPr/>
                </a:tc>
                <a:extLst>
                  <a:ext uri="{0D108BD9-81ED-4DB2-BD59-A6C34878D82A}">
                    <a16:rowId xmlns:a16="http://schemas.microsoft.com/office/drawing/2014/main" val="10000"/>
                  </a:ext>
                </a:extLst>
              </a:tr>
              <a:tr h="370840">
                <a:tc>
                  <a:txBody>
                    <a:bodyPr/>
                    <a:lstStyle/>
                    <a:p>
                      <a:r>
                        <a:rPr lang="fr-FR" dirty="0"/>
                        <a:t>Science</a:t>
                      </a:r>
                      <a:r>
                        <a:rPr lang="fr-FR" baseline="0" dirty="0"/>
                        <a:t> de gestion  et numérique (7 h)</a:t>
                      </a:r>
                      <a:endParaRPr lang="fr-FR" dirty="0"/>
                    </a:p>
                  </a:txBody>
                  <a:tcPr/>
                </a:tc>
                <a:tc rowSpan="2">
                  <a:txBody>
                    <a:bodyPr/>
                    <a:lstStyle/>
                    <a:p>
                      <a:r>
                        <a:rPr lang="fr-FR" dirty="0"/>
                        <a:t>1 enseignement spécifique parmi : gestion et finance ; mercatique (marketing) ; ressources humaines et communication ; systèmes d'information de gestion. (10 h)</a:t>
                      </a:r>
                    </a:p>
                  </a:txBody>
                  <a:tcPr/>
                </a:tc>
                <a:extLst>
                  <a:ext uri="{0D108BD9-81ED-4DB2-BD59-A6C34878D82A}">
                    <a16:rowId xmlns:a16="http://schemas.microsoft.com/office/drawing/2014/main" val="10001"/>
                  </a:ext>
                </a:extLst>
              </a:tr>
              <a:tr h="370840">
                <a:tc>
                  <a:txBody>
                    <a:bodyPr/>
                    <a:lstStyle/>
                    <a:p>
                      <a:r>
                        <a:rPr lang="fr-FR" dirty="0"/>
                        <a:t>Management (4 h)</a:t>
                      </a:r>
                    </a:p>
                  </a:txBody>
                  <a:tcPr/>
                </a:tc>
                <a:tc vMerge="1">
                  <a:txBody>
                    <a:bodyPr/>
                    <a:lstStyle/>
                    <a:p>
                      <a:endParaRPr lang="fr-FR" dirty="0"/>
                    </a:p>
                  </a:txBody>
                  <a:tcPr/>
                </a:tc>
                <a:extLst>
                  <a:ext uri="{0D108BD9-81ED-4DB2-BD59-A6C34878D82A}">
                    <a16:rowId xmlns:a16="http://schemas.microsoft.com/office/drawing/2014/main" val="10002"/>
                  </a:ext>
                </a:extLst>
              </a:tr>
              <a:tr h="370840">
                <a:tc>
                  <a:txBody>
                    <a:bodyPr/>
                    <a:lstStyle/>
                    <a:p>
                      <a:r>
                        <a:rPr lang="fr-FR" dirty="0"/>
                        <a:t>Droit et économie (4 h)</a:t>
                      </a:r>
                    </a:p>
                  </a:txBody>
                  <a:tcPr/>
                </a:tc>
                <a:tc>
                  <a:txBody>
                    <a:bodyPr/>
                    <a:lstStyle/>
                    <a:p>
                      <a:r>
                        <a:rPr lang="fr-FR" dirty="0"/>
                        <a:t>Droit et économie (6 h)</a:t>
                      </a:r>
                    </a:p>
                  </a:txBody>
                  <a:tcPr/>
                </a:tc>
                <a:extLst>
                  <a:ext uri="{0D108BD9-81ED-4DB2-BD59-A6C34878D82A}">
                    <a16:rowId xmlns:a16="http://schemas.microsoft.com/office/drawing/2014/main" val="10003"/>
                  </a:ext>
                </a:extLst>
              </a:tr>
            </a:tbl>
          </a:graphicData>
        </a:graphic>
      </p:graphicFrame>
      <p:pic>
        <p:nvPicPr>
          <p:cNvPr id="5"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436304"/>
            <a:ext cx="1080120" cy="1249744"/>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p:cNvSpPr txBox="1"/>
          <p:nvPr/>
        </p:nvSpPr>
        <p:spPr>
          <a:xfrm>
            <a:off x="6588224" y="2276872"/>
            <a:ext cx="2808312" cy="1938992"/>
          </a:xfrm>
          <a:prstGeom prst="rect">
            <a:avLst/>
          </a:prstGeom>
          <a:noFill/>
        </p:spPr>
        <p:txBody>
          <a:bodyPr wrap="square" rtlCol="0">
            <a:spAutoFit/>
          </a:bodyPr>
          <a:lstStyle/>
          <a:p>
            <a:r>
              <a:rPr lang="fr-FR" sz="2400" b="1" dirty="0">
                <a:solidFill>
                  <a:srgbClr val="FF0000"/>
                </a:solidFill>
              </a:rPr>
              <a:t>réduction du nombre de spécialités par rapport au bac actuel</a:t>
            </a:r>
          </a:p>
        </p:txBody>
      </p:sp>
    </p:spTree>
    <p:extLst>
      <p:ext uri="{BB962C8B-B14F-4D97-AF65-F5344CB8AC3E}">
        <p14:creationId xmlns:p14="http://schemas.microsoft.com/office/powerpoint/2010/main" val="888359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Effect transition="in" filter="fade">
                                      <p:cBhvr>
                                        <p:cTn id="15" dur="500"/>
                                        <p:tgtEl>
                                          <p:spTgt spid="5"/>
                                        </p:tgtEl>
                                      </p:cBhvr>
                                    </p:animEffect>
                                  </p:childTnLst>
                                </p:cTn>
                              </p:par>
                              <p:par>
                                <p:cTn id="16" presetID="22" presetClass="entr" presetSubtype="8" fill="hold" nodeType="withEffect">
                                  <p:stCondLst>
                                    <p:cond delay="0"/>
                                  </p:stCondLst>
                                  <p:childTnLst>
                                    <p:set>
                                      <p:cBhvr>
                                        <p:cTn id="17" dur="1" fill="hold">
                                          <p:stCondLst>
                                            <p:cond delay="0"/>
                                          </p:stCondLst>
                                        </p:cTn>
                                        <p:tgtEl>
                                          <p:spTgt spid="6">
                                            <p:txEl>
                                              <p:pRg st="0" end="0"/>
                                            </p:txEl>
                                          </p:spTgt>
                                        </p:tgtEl>
                                        <p:attrNameLst>
                                          <p:attrName>style.visibility</p:attrName>
                                        </p:attrNameLst>
                                      </p:cBhvr>
                                      <p:to>
                                        <p:strVal val="visible"/>
                                      </p:to>
                                    </p:set>
                                    <p:animEffect transition="in" filter="wipe(left)">
                                      <p:cBhvr>
                                        <p:cTn id="18"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278019"/>
            <a:ext cx="8568952" cy="1477328"/>
          </a:xfrm>
          <a:prstGeom prst="rect">
            <a:avLst/>
          </a:prstGeom>
        </p:spPr>
        <p:txBody>
          <a:bodyPr wrap="square">
            <a:spAutoFit/>
          </a:bodyPr>
          <a:lstStyle/>
          <a:p>
            <a:r>
              <a:rPr lang="fr-FR" b="1" dirty="0"/>
              <a:t>                   </a:t>
            </a:r>
          </a:p>
          <a:p>
            <a:endParaRPr lang="fr-FR" b="1" dirty="0"/>
          </a:p>
          <a:p>
            <a:endParaRPr lang="fr-FR" b="1" dirty="0"/>
          </a:p>
          <a:p>
            <a:endParaRPr lang="fr-FR" b="1" dirty="0"/>
          </a:p>
          <a:p>
            <a:endParaRPr lang="fr-FR" dirty="0"/>
          </a:p>
        </p:txBody>
      </p:sp>
      <p:pic>
        <p:nvPicPr>
          <p:cNvPr id="3"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28567"/>
            <a:ext cx="1509845"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763688" y="1330157"/>
            <a:ext cx="7380312" cy="3693319"/>
          </a:xfrm>
          <a:prstGeom prst="rect">
            <a:avLst/>
          </a:prstGeom>
          <a:noFill/>
        </p:spPr>
        <p:txBody>
          <a:bodyPr wrap="square" rtlCol="0">
            <a:spAutoFit/>
          </a:bodyPr>
          <a:lstStyle/>
          <a:p>
            <a:r>
              <a:rPr lang="fr-FR" sz="2400" b="1" dirty="0">
                <a:solidFill>
                  <a:srgbClr val="FF0000"/>
                </a:solidFill>
              </a:rPr>
              <a:t>- réduction du nombre d’heures (hors option, et limitation des options) : 28h contre 30  h actuellement...</a:t>
            </a:r>
          </a:p>
          <a:p>
            <a:r>
              <a:rPr lang="fr-FR" sz="2400" b="1" dirty="0">
                <a:solidFill>
                  <a:srgbClr val="FF0000"/>
                </a:solidFill>
              </a:rPr>
              <a:t>- AP non financé…</a:t>
            </a:r>
          </a:p>
          <a:p>
            <a:r>
              <a:rPr lang="fr-FR" sz="2400" b="1" dirty="0">
                <a:solidFill>
                  <a:srgbClr val="FF0000"/>
                </a:solidFill>
              </a:rPr>
              <a:t>- optimisation du remplissage des classes facilitée par la fin des séries</a:t>
            </a:r>
          </a:p>
          <a:p>
            <a:endParaRPr lang="fr-FR" sz="2400" b="1" dirty="0">
              <a:solidFill>
                <a:srgbClr val="FF0000"/>
              </a:solidFill>
            </a:endParaRPr>
          </a:p>
          <a:p>
            <a:r>
              <a:rPr lang="fr-FR" sz="2400" b="1" dirty="0">
                <a:solidFill>
                  <a:srgbClr val="FF0000"/>
                </a:solidFill>
              </a:rPr>
              <a:t>=&gt; une réduction globale des horaires (7 à 10%) qui aboutit à 12-17 000 suppressions de postes au niveau national.</a:t>
            </a:r>
          </a:p>
          <a:p>
            <a:endParaRPr lang="fr-FR" dirty="0"/>
          </a:p>
        </p:txBody>
      </p:sp>
      <p:sp>
        <p:nvSpPr>
          <p:cNvPr id="5" name="ZoneTexte 4"/>
          <p:cNvSpPr txBox="1"/>
          <p:nvPr/>
        </p:nvSpPr>
        <p:spPr>
          <a:xfrm>
            <a:off x="360693" y="806937"/>
            <a:ext cx="8494621" cy="523220"/>
          </a:xfrm>
          <a:prstGeom prst="rect">
            <a:avLst/>
          </a:prstGeom>
          <a:noFill/>
        </p:spPr>
        <p:txBody>
          <a:bodyPr wrap="square" rtlCol="0">
            <a:spAutoFit/>
          </a:bodyPr>
          <a:lstStyle/>
          <a:p>
            <a:r>
              <a:rPr lang="fr-FR" sz="2800" u="sng" dirty="0"/>
              <a:t>Bilan : </a:t>
            </a:r>
          </a:p>
        </p:txBody>
      </p:sp>
    </p:spTree>
    <p:extLst>
      <p:ext uri="{BB962C8B-B14F-4D97-AF65-F5344CB8AC3E}">
        <p14:creationId xmlns:p14="http://schemas.microsoft.com/office/powerpoint/2010/main" val="1474438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wipe(left)">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772816"/>
            <a:ext cx="8352928" cy="3139321"/>
          </a:xfrm>
          <a:prstGeom prst="rect">
            <a:avLst/>
          </a:prstGeom>
          <a:noFill/>
        </p:spPr>
        <p:txBody>
          <a:bodyPr wrap="square" rtlCol="0">
            <a:spAutoFit/>
          </a:bodyPr>
          <a:lstStyle/>
          <a:p>
            <a:pPr algn="ctr"/>
            <a:r>
              <a:rPr lang="fr-FR" sz="6000" b="1" dirty="0">
                <a:solidFill>
                  <a:srgbClr val="7030A0"/>
                </a:solidFill>
              </a:rPr>
              <a:t>LE NOUVEAU BAC </a:t>
            </a:r>
          </a:p>
          <a:p>
            <a:pPr algn="ctr"/>
            <a:r>
              <a:rPr lang="fr-FR" sz="6000" b="1" dirty="0">
                <a:solidFill>
                  <a:srgbClr val="7030A0"/>
                </a:solidFill>
              </a:rPr>
              <a:t>(session 2021, </a:t>
            </a:r>
          </a:p>
          <a:p>
            <a:pPr algn="ctr"/>
            <a:r>
              <a:rPr lang="fr-FR" sz="5400" b="1" dirty="0">
                <a:solidFill>
                  <a:srgbClr val="7030A0"/>
                </a:solidFill>
              </a:rPr>
              <a:t>donc dès 2019-2020 en 1</a:t>
            </a:r>
            <a:r>
              <a:rPr lang="fr-FR" sz="5400" b="1" baseline="30000" dirty="0">
                <a:solidFill>
                  <a:srgbClr val="7030A0"/>
                </a:solidFill>
              </a:rPr>
              <a:t>ère</a:t>
            </a:r>
            <a:r>
              <a:rPr lang="fr-FR" sz="5400" b="1" dirty="0">
                <a:solidFill>
                  <a:srgbClr val="7030A0"/>
                </a:solidFill>
              </a:rPr>
              <a:t>)</a:t>
            </a:r>
          </a:p>
          <a:p>
            <a:endParaRPr lang="fr-FR" sz="2400" dirty="0"/>
          </a:p>
        </p:txBody>
      </p:sp>
    </p:spTree>
    <p:extLst>
      <p:ext uri="{BB962C8B-B14F-4D97-AF65-F5344CB8AC3E}">
        <p14:creationId xmlns:p14="http://schemas.microsoft.com/office/powerpoint/2010/main" val="2729814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lum/>
            <a:alphaModFix/>
          </a:blip>
          <a:srcRect/>
          <a:stretch>
            <a:fillRect/>
          </a:stretch>
        </p:blipFill>
        <p:spPr>
          <a:xfrm>
            <a:off x="179512" y="260648"/>
            <a:ext cx="8754837" cy="5112568"/>
          </a:xfrm>
          <a:prstGeom prst="rect">
            <a:avLst/>
          </a:prstGeom>
          <a:noFill/>
          <a:ln>
            <a:noFill/>
          </a:ln>
        </p:spPr>
      </p:pic>
      <p:sp>
        <p:nvSpPr>
          <p:cNvPr id="3" name="Rectangle 2"/>
          <p:cNvSpPr/>
          <p:nvPr/>
        </p:nvSpPr>
        <p:spPr>
          <a:xfrm>
            <a:off x="107504" y="980728"/>
            <a:ext cx="3600400"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Rectangle 3"/>
          <p:cNvSpPr/>
          <p:nvPr/>
        </p:nvSpPr>
        <p:spPr>
          <a:xfrm>
            <a:off x="3707903" y="983365"/>
            <a:ext cx="5226445" cy="194421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Rectangle 4"/>
          <p:cNvSpPr/>
          <p:nvPr/>
        </p:nvSpPr>
        <p:spPr>
          <a:xfrm>
            <a:off x="123393" y="2927580"/>
            <a:ext cx="3656519" cy="244563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3779912" y="2924944"/>
            <a:ext cx="5154437" cy="25922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Text Box 4"/>
          <p:cNvSpPr/>
          <p:nvPr/>
        </p:nvSpPr>
        <p:spPr>
          <a:xfrm>
            <a:off x="432000" y="5976000"/>
            <a:ext cx="4608360" cy="79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a:noFill/>
            <a:prstDash val="solid"/>
          </a:ln>
        </p:spPr>
        <p:txBody>
          <a:bodyPr vert="horz" wrap="square" lIns="90000" tIns="60840" rIns="90000" bIns="45000" anchor="t" anchorCtr="0" compatLnSpc="0"/>
          <a:lstStyle/>
          <a:p>
            <a:pPr marL="0" marR="0" lvl="0" indent="0" rtl="0" hangingPunct="0">
              <a:lnSpc>
                <a:spcPct val="93000"/>
              </a:lnSpc>
              <a:spcBef>
                <a:spcPts val="0"/>
              </a:spcBef>
              <a:spcAft>
                <a:spcPts val="0"/>
              </a:spcAft>
              <a:buNone/>
              <a:tabLst/>
            </a:pPr>
            <a:r>
              <a:rPr lang="fr-FR" sz="1800" b="0" i="0" u="none" strike="noStrike" kern="1200" dirty="0">
                <a:ln>
                  <a:noFill/>
                </a:ln>
                <a:solidFill>
                  <a:srgbClr val="000000"/>
                </a:solidFill>
                <a:latin typeface="Gill Sans MT" pitchFamily="34"/>
                <a:ea typeface="Microsoft YaHei" pitchFamily="2"/>
                <a:cs typeface="Mangal" pitchFamily="2"/>
              </a:rPr>
              <a:t>MEN, dossier de presse, février 2018</a:t>
            </a:r>
          </a:p>
        </p:txBody>
      </p:sp>
    </p:spTree>
    <p:extLst>
      <p:ext uri="{BB962C8B-B14F-4D97-AF65-F5344CB8AC3E}">
        <p14:creationId xmlns:p14="http://schemas.microsoft.com/office/powerpoint/2010/main" val="3436527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3"/>
                                        </p:tgtEl>
                                        <p:attrNameLst>
                                          <p:attrName>ppt_w</p:attrName>
                                        </p:attrNameLst>
                                      </p:cBhvr>
                                      <p:tavLst>
                                        <p:tav tm="0">
                                          <p:val>
                                            <p:strVal val="ppt_w"/>
                                          </p:val>
                                        </p:tav>
                                        <p:tav tm="100000">
                                          <p:val>
                                            <p:fltVal val="0"/>
                                          </p:val>
                                        </p:tav>
                                      </p:tavLst>
                                    </p:anim>
                                    <p:anim calcmode="lin" valueType="num">
                                      <p:cBhvr>
                                        <p:cTn id="7" dur="500"/>
                                        <p:tgtEl>
                                          <p:spTgt spid="3"/>
                                        </p:tgtEl>
                                        <p:attrNameLst>
                                          <p:attrName>ppt_h</p:attrName>
                                        </p:attrNameLst>
                                      </p:cBhvr>
                                      <p:tavLst>
                                        <p:tav tm="0">
                                          <p:val>
                                            <p:strVal val="ppt_h"/>
                                          </p:val>
                                        </p:tav>
                                        <p:tav tm="100000">
                                          <p:val>
                                            <p:fltVal val="0"/>
                                          </p:val>
                                        </p:tav>
                                      </p:tavLst>
                                    </p:anim>
                                    <p:animEffect transition="out" filter="fade">
                                      <p:cBhvr>
                                        <p:cTn id="8" dur="500"/>
                                        <p:tgtEl>
                                          <p:spTgt spid="3"/>
                                        </p:tgtEl>
                                      </p:cBhvr>
                                    </p:animEffect>
                                    <p:set>
                                      <p:cBhvr>
                                        <p:cTn id="9" dur="1" fill="hold">
                                          <p:stCondLst>
                                            <p:cond delay="499"/>
                                          </p:stCondLst>
                                        </p:cTn>
                                        <p:tgtEl>
                                          <p:spTgt spid="3"/>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4"/>
                                        </p:tgtEl>
                                        <p:attrNameLst>
                                          <p:attrName>ppt_w</p:attrName>
                                        </p:attrNameLst>
                                      </p:cBhvr>
                                      <p:tavLst>
                                        <p:tav tm="0">
                                          <p:val>
                                            <p:strVal val="ppt_w"/>
                                          </p:val>
                                        </p:tav>
                                        <p:tav tm="100000">
                                          <p:val>
                                            <p:fltVal val="0"/>
                                          </p:val>
                                        </p:tav>
                                      </p:tavLst>
                                    </p:anim>
                                    <p:anim calcmode="lin" valueType="num">
                                      <p:cBhvr>
                                        <p:cTn id="14" dur="500"/>
                                        <p:tgtEl>
                                          <p:spTgt spid="4"/>
                                        </p:tgtEl>
                                        <p:attrNameLst>
                                          <p:attrName>ppt_h</p:attrName>
                                        </p:attrNameLst>
                                      </p:cBhvr>
                                      <p:tavLst>
                                        <p:tav tm="0">
                                          <p:val>
                                            <p:strVal val="ppt_h"/>
                                          </p:val>
                                        </p:tav>
                                        <p:tav tm="100000">
                                          <p:val>
                                            <p:fltVal val="0"/>
                                          </p:val>
                                        </p:tav>
                                      </p:tavLst>
                                    </p:anim>
                                    <p:animEffect transition="out" filter="fade">
                                      <p:cBhvr>
                                        <p:cTn id="15" dur="500"/>
                                        <p:tgtEl>
                                          <p:spTgt spid="4"/>
                                        </p:tgtEl>
                                      </p:cBhvr>
                                    </p:animEffect>
                                    <p:set>
                                      <p:cBhvr>
                                        <p:cTn id="16" dur="1" fill="hold">
                                          <p:stCondLst>
                                            <p:cond delay="499"/>
                                          </p:stCondLst>
                                        </p:cTn>
                                        <p:tgtEl>
                                          <p:spTgt spid="4"/>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53" presetClass="exit" presetSubtype="32" fill="hold" grpId="0"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Effect transition="out" filter="fade">
                                      <p:cBhvr>
                                        <p:cTn id="22" dur="500"/>
                                        <p:tgtEl>
                                          <p:spTgt spid="5"/>
                                        </p:tgtEl>
                                      </p:cBhvr>
                                    </p:animEffect>
                                    <p:set>
                                      <p:cBhvr>
                                        <p:cTn id="23" dur="1" fill="hold">
                                          <p:stCondLst>
                                            <p:cond delay="499"/>
                                          </p:stCondLst>
                                        </p:cTn>
                                        <p:tgtEl>
                                          <p:spTgt spid="5"/>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53" presetClass="exit" presetSubtype="32" fill="hold" grpId="0" nodeType="clickEffect">
                                  <p:stCondLst>
                                    <p:cond delay="0"/>
                                  </p:stCondLst>
                                  <p:childTnLst>
                                    <p:anim calcmode="lin" valueType="num">
                                      <p:cBhvr>
                                        <p:cTn id="27" dur="500"/>
                                        <p:tgtEl>
                                          <p:spTgt spid="6"/>
                                        </p:tgtEl>
                                        <p:attrNameLst>
                                          <p:attrName>ppt_w</p:attrName>
                                        </p:attrNameLst>
                                      </p:cBhvr>
                                      <p:tavLst>
                                        <p:tav tm="0">
                                          <p:val>
                                            <p:strVal val="ppt_w"/>
                                          </p:val>
                                        </p:tav>
                                        <p:tav tm="100000">
                                          <p:val>
                                            <p:fltVal val="0"/>
                                          </p:val>
                                        </p:tav>
                                      </p:tavLst>
                                    </p:anim>
                                    <p:anim calcmode="lin" valueType="num">
                                      <p:cBhvr>
                                        <p:cTn id="28" dur="500"/>
                                        <p:tgtEl>
                                          <p:spTgt spid="6"/>
                                        </p:tgtEl>
                                        <p:attrNameLst>
                                          <p:attrName>ppt_h</p:attrName>
                                        </p:attrNameLst>
                                      </p:cBhvr>
                                      <p:tavLst>
                                        <p:tav tm="0">
                                          <p:val>
                                            <p:strVal val="ppt_h"/>
                                          </p:val>
                                        </p:tav>
                                        <p:tav tm="100000">
                                          <p:val>
                                            <p:fltVal val="0"/>
                                          </p:val>
                                        </p:tav>
                                      </p:tavLst>
                                    </p:anim>
                                    <p:animEffect transition="out" filter="fade">
                                      <p:cBhvr>
                                        <p:cTn id="29" dur="500"/>
                                        <p:tgtEl>
                                          <p:spTgt spid="6"/>
                                        </p:tgtEl>
                                      </p:cBhvr>
                                    </p:animEffect>
                                    <p:set>
                                      <p:cBhvr>
                                        <p:cTn id="30"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lum/>
            <a:alphaModFix/>
          </a:blip>
          <a:srcRect/>
          <a:stretch>
            <a:fillRect/>
          </a:stretch>
        </p:blipFill>
        <p:spPr>
          <a:xfrm>
            <a:off x="683568" y="782498"/>
            <a:ext cx="8029162" cy="2934534"/>
          </a:xfrm>
          <a:prstGeom prst="rect">
            <a:avLst/>
          </a:prstGeom>
          <a:noFill/>
          <a:ln>
            <a:noFill/>
          </a:ln>
        </p:spPr>
      </p:pic>
    </p:spTree>
    <p:extLst>
      <p:ext uri="{BB962C8B-B14F-4D97-AF65-F5344CB8AC3E}">
        <p14:creationId xmlns:p14="http://schemas.microsoft.com/office/powerpoint/2010/main" val="17464075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lum/>
            <a:alphaModFix/>
          </a:blip>
          <a:srcRect/>
          <a:stretch>
            <a:fillRect/>
          </a:stretch>
        </p:blipFill>
        <p:spPr>
          <a:xfrm>
            <a:off x="-180528" y="188640"/>
            <a:ext cx="7344816" cy="6793955"/>
          </a:xfrm>
          <a:prstGeom prst="rect">
            <a:avLst/>
          </a:prstGeom>
          <a:noFill/>
          <a:ln>
            <a:noFill/>
          </a:ln>
        </p:spPr>
      </p:pic>
      <p:pic>
        <p:nvPicPr>
          <p:cNvPr id="4" name="Image 3"/>
          <p:cNvPicPr>
            <a:picLocks noChangeAspect="1"/>
          </p:cNvPicPr>
          <p:nvPr/>
        </p:nvPicPr>
        <p:blipFill>
          <a:blip r:embed="rId3">
            <a:lum/>
            <a:alphaModFix/>
          </a:blip>
          <a:srcRect/>
          <a:stretch>
            <a:fillRect/>
          </a:stretch>
        </p:blipFill>
        <p:spPr>
          <a:xfrm>
            <a:off x="5475532" y="1"/>
            <a:ext cx="3668468" cy="1340768"/>
          </a:xfrm>
          <a:prstGeom prst="rect">
            <a:avLst/>
          </a:prstGeom>
          <a:noFill/>
          <a:ln>
            <a:noFill/>
          </a:ln>
        </p:spPr>
      </p:pic>
      <p:sp>
        <p:nvSpPr>
          <p:cNvPr id="11" name="Rectangle 10"/>
          <p:cNvSpPr/>
          <p:nvPr/>
        </p:nvSpPr>
        <p:spPr>
          <a:xfrm>
            <a:off x="5148064" y="1"/>
            <a:ext cx="3995936" cy="908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Secteurs 2"/>
          <p:cNvSpPr/>
          <p:nvPr/>
        </p:nvSpPr>
        <p:spPr>
          <a:xfrm>
            <a:off x="-257296" y="211155"/>
            <a:ext cx="7632848" cy="7150588"/>
          </a:xfrm>
          <a:prstGeom prst="pie">
            <a:avLst>
              <a:gd name="adj1" fmla="val 7496053"/>
              <a:gd name="adj2" fmla="val 1619646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spTree>
    <p:extLst>
      <p:ext uri="{BB962C8B-B14F-4D97-AF65-F5344CB8AC3E}">
        <p14:creationId xmlns:p14="http://schemas.microsoft.com/office/powerpoint/2010/main" val="1369417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lum/>
            <a:alphaModFix/>
          </a:blip>
          <a:srcRect/>
          <a:stretch>
            <a:fillRect/>
          </a:stretch>
        </p:blipFill>
        <p:spPr>
          <a:xfrm>
            <a:off x="-180528" y="188640"/>
            <a:ext cx="7344816" cy="6793955"/>
          </a:xfrm>
          <a:prstGeom prst="rect">
            <a:avLst/>
          </a:prstGeom>
          <a:noFill/>
          <a:ln>
            <a:noFill/>
          </a:ln>
        </p:spPr>
      </p:pic>
      <p:pic>
        <p:nvPicPr>
          <p:cNvPr id="4" name="Image 3"/>
          <p:cNvPicPr>
            <a:picLocks noChangeAspect="1"/>
          </p:cNvPicPr>
          <p:nvPr/>
        </p:nvPicPr>
        <p:blipFill>
          <a:blip r:embed="rId3">
            <a:lum/>
            <a:alphaModFix/>
          </a:blip>
          <a:srcRect/>
          <a:stretch>
            <a:fillRect/>
          </a:stretch>
        </p:blipFill>
        <p:spPr>
          <a:xfrm>
            <a:off x="5475532" y="1"/>
            <a:ext cx="3668468" cy="1340768"/>
          </a:xfrm>
          <a:prstGeom prst="rect">
            <a:avLst/>
          </a:prstGeom>
          <a:noFill/>
          <a:ln>
            <a:noFill/>
          </a:ln>
        </p:spPr>
      </p:pic>
      <p:sp>
        <p:nvSpPr>
          <p:cNvPr id="11" name="Rectangle 10"/>
          <p:cNvSpPr/>
          <p:nvPr/>
        </p:nvSpPr>
        <p:spPr>
          <a:xfrm>
            <a:off x="5148064" y="1"/>
            <a:ext cx="3995936" cy="454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Triangle rectangle 2"/>
          <p:cNvSpPr/>
          <p:nvPr/>
        </p:nvSpPr>
        <p:spPr>
          <a:xfrm flipH="1" flipV="1">
            <a:off x="971600" y="227179"/>
            <a:ext cx="2582054" cy="3490711"/>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12" name="Image 11"/>
          <p:cNvPicPr>
            <a:picLocks noChangeAspect="1"/>
          </p:cNvPicPr>
          <p:nvPr/>
        </p:nvPicPr>
        <p:blipFill rotWithShape="1">
          <a:blip r:embed="rId2">
            <a:lum/>
            <a:alphaModFix/>
          </a:blip>
          <a:srcRect l="21280" t="66762" r="72643" b="29713"/>
          <a:stretch/>
        </p:blipFill>
        <p:spPr>
          <a:xfrm>
            <a:off x="1205034" y="3598147"/>
            <a:ext cx="446314" cy="239486"/>
          </a:xfrm>
          <a:prstGeom prst="rect">
            <a:avLst/>
          </a:prstGeom>
          <a:noFill/>
          <a:ln>
            <a:noFill/>
          </a:ln>
        </p:spPr>
      </p:pic>
      <p:sp>
        <p:nvSpPr>
          <p:cNvPr id="5" name="ZoneTexte 4"/>
          <p:cNvSpPr txBox="1"/>
          <p:nvPr/>
        </p:nvSpPr>
        <p:spPr>
          <a:xfrm>
            <a:off x="827584" y="3548613"/>
            <a:ext cx="1008112" cy="338554"/>
          </a:xfrm>
          <a:prstGeom prst="rect">
            <a:avLst/>
          </a:prstGeom>
          <a:noFill/>
        </p:spPr>
        <p:txBody>
          <a:bodyPr wrap="square" rtlCol="0">
            <a:spAutoFit/>
          </a:bodyPr>
          <a:lstStyle/>
          <a:p>
            <a:r>
              <a:rPr lang="fr-FR" sz="1600" b="1" dirty="0"/>
              <a:t>sciences</a:t>
            </a:r>
          </a:p>
        </p:txBody>
      </p:sp>
      <p:sp>
        <p:nvSpPr>
          <p:cNvPr id="8" name="ZoneTexte 7"/>
          <p:cNvSpPr txBox="1"/>
          <p:nvPr/>
        </p:nvSpPr>
        <p:spPr>
          <a:xfrm>
            <a:off x="0" y="4676705"/>
            <a:ext cx="6012160" cy="1938992"/>
          </a:xfrm>
          <a:prstGeom prst="rect">
            <a:avLst/>
          </a:prstGeom>
          <a:noFill/>
        </p:spPr>
        <p:txBody>
          <a:bodyPr wrap="square" rtlCol="0">
            <a:spAutoFit/>
          </a:bodyPr>
          <a:lstStyle/>
          <a:p>
            <a:r>
              <a:rPr lang="fr-FR" sz="2400" b="1" dirty="0"/>
              <a:t>Pas le français</a:t>
            </a:r>
          </a:p>
          <a:p>
            <a:r>
              <a:rPr lang="fr-FR" sz="2400" b="1" dirty="0"/>
              <a:t>Pas la philosophie</a:t>
            </a:r>
          </a:p>
          <a:p>
            <a:r>
              <a:rPr lang="fr-FR" sz="2400" b="1" dirty="0"/>
              <a:t>Pas les 2 spé conservées </a:t>
            </a:r>
          </a:p>
          <a:p>
            <a:r>
              <a:rPr lang="fr-FR" sz="2400" b="1" dirty="0"/>
              <a:t>Pas les options</a:t>
            </a:r>
          </a:p>
          <a:p>
            <a:r>
              <a:rPr lang="fr-FR" sz="2400" b="1" dirty="0"/>
              <a:t>Pas l’enseignement scientifique en </a:t>
            </a:r>
            <a:r>
              <a:rPr lang="fr-FR" sz="2400" b="1" dirty="0" err="1"/>
              <a:t>term</a:t>
            </a:r>
            <a:endParaRPr lang="fr-FR" sz="2400" b="1" dirty="0"/>
          </a:p>
        </p:txBody>
      </p:sp>
    </p:spTree>
    <p:extLst>
      <p:ext uri="{BB962C8B-B14F-4D97-AF65-F5344CB8AC3E}">
        <p14:creationId xmlns:p14="http://schemas.microsoft.com/office/powerpoint/2010/main" val="26564629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barn(inVertical)">
                                      <p:cBhvr>
                                        <p:cTn id="10" dur="500"/>
                                        <p:tgtEl>
                                          <p:spTgt spid="8">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Effect transition="in" filter="barn(inVertical)">
                                      <p:cBhvr>
                                        <p:cTn id="13" dur="500"/>
                                        <p:tgtEl>
                                          <p:spTgt spid="8">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8">
                                            <p:txEl>
                                              <p:pRg st="3" end="3"/>
                                            </p:txEl>
                                          </p:spTgt>
                                        </p:tgtEl>
                                        <p:attrNameLst>
                                          <p:attrName>style.visibility</p:attrName>
                                        </p:attrNameLst>
                                      </p:cBhvr>
                                      <p:to>
                                        <p:strVal val="visible"/>
                                      </p:to>
                                    </p:set>
                                    <p:animEffect transition="in" filter="barn(inVertical)">
                                      <p:cBhvr>
                                        <p:cTn id="16" dur="500"/>
                                        <p:tgtEl>
                                          <p:spTgt spid="8">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4" end="4"/>
                                            </p:txEl>
                                          </p:spTgt>
                                        </p:tgtEl>
                                        <p:attrNameLst>
                                          <p:attrName>style.visibility</p:attrName>
                                        </p:attrNameLst>
                                      </p:cBhvr>
                                      <p:to>
                                        <p:strVal val="visible"/>
                                      </p:to>
                                    </p:set>
                                    <p:animEffect transition="in" filter="barn(inVertical)">
                                      <p:cBhvr>
                                        <p:cTn id="19" dur="500"/>
                                        <p:tgtEl>
                                          <p:spTgt spid="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lum/>
            <a:alphaModFix/>
          </a:blip>
          <a:srcRect/>
          <a:stretch>
            <a:fillRect/>
          </a:stretch>
        </p:blipFill>
        <p:spPr>
          <a:xfrm>
            <a:off x="-180528" y="188640"/>
            <a:ext cx="7344816" cy="6793955"/>
          </a:xfrm>
          <a:prstGeom prst="rect">
            <a:avLst/>
          </a:prstGeom>
          <a:noFill/>
          <a:ln>
            <a:noFill/>
          </a:ln>
        </p:spPr>
      </p:pic>
      <p:pic>
        <p:nvPicPr>
          <p:cNvPr id="4" name="Image 3"/>
          <p:cNvPicPr>
            <a:picLocks noChangeAspect="1"/>
          </p:cNvPicPr>
          <p:nvPr/>
        </p:nvPicPr>
        <p:blipFill rotWithShape="1">
          <a:blip r:embed="rId3">
            <a:lum/>
            <a:alphaModFix/>
          </a:blip>
          <a:srcRect t="-32506"/>
          <a:stretch/>
        </p:blipFill>
        <p:spPr>
          <a:xfrm>
            <a:off x="5475532" y="-387424"/>
            <a:ext cx="3668468" cy="1776602"/>
          </a:xfrm>
          <a:prstGeom prst="rect">
            <a:avLst/>
          </a:prstGeom>
          <a:noFill/>
          <a:ln>
            <a:noFill/>
          </a:ln>
        </p:spPr>
      </p:pic>
      <p:pic>
        <p:nvPicPr>
          <p:cNvPr id="12" name="Image 11"/>
          <p:cNvPicPr>
            <a:picLocks noChangeAspect="1"/>
          </p:cNvPicPr>
          <p:nvPr/>
        </p:nvPicPr>
        <p:blipFill rotWithShape="1">
          <a:blip r:embed="rId2">
            <a:lum/>
            <a:alphaModFix/>
          </a:blip>
          <a:srcRect l="21280" t="66762" r="72643" b="29713"/>
          <a:stretch/>
        </p:blipFill>
        <p:spPr>
          <a:xfrm>
            <a:off x="1205034" y="3598147"/>
            <a:ext cx="446314" cy="239486"/>
          </a:xfrm>
          <a:prstGeom prst="rect">
            <a:avLst/>
          </a:prstGeom>
          <a:noFill/>
          <a:ln>
            <a:noFill/>
          </a:ln>
        </p:spPr>
      </p:pic>
      <p:sp>
        <p:nvSpPr>
          <p:cNvPr id="5" name="ZoneTexte 4"/>
          <p:cNvSpPr txBox="1"/>
          <p:nvPr/>
        </p:nvSpPr>
        <p:spPr>
          <a:xfrm>
            <a:off x="827584" y="3548613"/>
            <a:ext cx="950370" cy="338554"/>
          </a:xfrm>
          <a:prstGeom prst="rect">
            <a:avLst/>
          </a:prstGeom>
          <a:noFill/>
        </p:spPr>
        <p:txBody>
          <a:bodyPr wrap="square" rtlCol="0">
            <a:spAutoFit/>
          </a:bodyPr>
          <a:lstStyle/>
          <a:p>
            <a:r>
              <a:rPr lang="fr-FR" sz="1600" b="1" dirty="0"/>
              <a:t>sciences</a:t>
            </a:r>
          </a:p>
        </p:txBody>
      </p:sp>
    </p:spTree>
    <p:extLst>
      <p:ext uri="{BB962C8B-B14F-4D97-AF65-F5344CB8AC3E}">
        <p14:creationId xmlns:p14="http://schemas.microsoft.com/office/powerpoint/2010/main" val="18919017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lum/>
            <a:alphaModFix/>
          </a:blip>
          <a:srcRect/>
          <a:stretch>
            <a:fillRect/>
          </a:stretch>
        </p:blipFill>
        <p:spPr>
          <a:xfrm>
            <a:off x="1115616" y="113631"/>
            <a:ext cx="7056784" cy="6731049"/>
          </a:xfrm>
          <a:prstGeom prst="rect">
            <a:avLst/>
          </a:prstGeom>
          <a:noFill/>
          <a:ln>
            <a:noFill/>
          </a:ln>
        </p:spPr>
      </p:pic>
      <p:pic>
        <p:nvPicPr>
          <p:cNvPr id="9" name="Image 8"/>
          <p:cNvPicPr>
            <a:picLocks noChangeAspect="1"/>
          </p:cNvPicPr>
          <p:nvPr/>
        </p:nvPicPr>
        <p:blipFill rotWithShape="1">
          <a:blip r:embed="rId3">
            <a:lum/>
            <a:alphaModFix/>
          </a:blip>
          <a:srcRect l="29958" t="31106" r="64181" b="64689"/>
          <a:stretch/>
        </p:blipFill>
        <p:spPr>
          <a:xfrm>
            <a:off x="2805268" y="1716487"/>
            <a:ext cx="542596" cy="326336"/>
          </a:xfrm>
          <a:prstGeom prst="rect">
            <a:avLst/>
          </a:prstGeom>
          <a:noFill/>
          <a:ln>
            <a:noFill/>
          </a:ln>
        </p:spPr>
      </p:pic>
      <p:sp>
        <p:nvSpPr>
          <p:cNvPr id="10" name="ZoneTexte 9"/>
          <p:cNvSpPr txBox="1"/>
          <p:nvPr/>
        </p:nvSpPr>
        <p:spPr>
          <a:xfrm>
            <a:off x="2590512" y="1649046"/>
            <a:ext cx="972108" cy="369332"/>
          </a:xfrm>
          <a:prstGeom prst="rect">
            <a:avLst/>
          </a:prstGeom>
          <a:noFill/>
        </p:spPr>
        <p:txBody>
          <a:bodyPr wrap="square" rtlCol="0">
            <a:spAutoFit/>
          </a:bodyPr>
          <a:lstStyle/>
          <a:p>
            <a:r>
              <a:rPr lang="fr-FR" dirty="0">
                <a:solidFill>
                  <a:schemeClr val="bg1"/>
                </a:solidFill>
              </a:rPr>
              <a:t>sciences</a:t>
            </a:r>
          </a:p>
        </p:txBody>
      </p:sp>
      <p:sp>
        <p:nvSpPr>
          <p:cNvPr id="11" name="Rectangle 10"/>
          <p:cNvSpPr/>
          <p:nvPr/>
        </p:nvSpPr>
        <p:spPr>
          <a:xfrm>
            <a:off x="1331640" y="6597352"/>
            <a:ext cx="2376264" cy="24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876256" y="6237312"/>
            <a:ext cx="2376264" cy="60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Secteurs 12"/>
          <p:cNvSpPr/>
          <p:nvPr/>
        </p:nvSpPr>
        <p:spPr>
          <a:xfrm flipH="1">
            <a:off x="1020008" y="113632"/>
            <a:ext cx="7152389" cy="6731048"/>
          </a:xfrm>
          <a:prstGeom prst="pie">
            <a:avLst>
              <a:gd name="adj1" fmla="val 3127781"/>
              <a:gd name="adj2" fmla="val 16256446"/>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15" name="Image 14"/>
          <p:cNvPicPr>
            <a:picLocks noChangeAspect="1"/>
          </p:cNvPicPr>
          <p:nvPr/>
        </p:nvPicPr>
        <p:blipFill rotWithShape="1">
          <a:blip r:embed="rId3">
            <a:lum/>
            <a:alphaModFix/>
          </a:blip>
          <a:srcRect l="37337" t="46646" r="40479" b="47257"/>
          <a:stretch/>
        </p:blipFill>
        <p:spPr>
          <a:xfrm>
            <a:off x="3740190" y="3271361"/>
            <a:ext cx="1469575" cy="385274"/>
          </a:xfrm>
          <a:prstGeom prst="rect">
            <a:avLst/>
          </a:prstGeom>
          <a:noFill/>
          <a:ln>
            <a:noFill/>
          </a:ln>
        </p:spPr>
      </p:pic>
    </p:spTree>
    <p:extLst>
      <p:ext uri="{BB962C8B-B14F-4D97-AF65-F5344CB8AC3E}">
        <p14:creationId xmlns:p14="http://schemas.microsoft.com/office/powerpoint/2010/main" val="42201223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p:cNvPicPr>
            <a:picLocks noChangeAspect="1"/>
          </p:cNvPicPr>
          <p:nvPr/>
        </p:nvPicPr>
        <p:blipFill>
          <a:blip r:embed="rId3">
            <a:lum/>
            <a:alphaModFix/>
          </a:blip>
          <a:srcRect/>
          <a:stretch>
            <a:fillRect/>
          </a:stretch>
        </p:blipFill>
        <p:spPr>
          <a:xfrm>
            <a:off x="1115616" y="113631"/>
            <a:ext cx="7056784" cy="6731049"/>
          </a:xfrm>
          <a:prstGeom prst="rect">
            <a:avLst/>
          </a:prstGeom>
          <a:noFill/>
          <a:ln>
            <a:noFill/>
          </a:ln>
        </p:spPr>
      </p:pic>
      <p:pic>
        <p:nvPicPr>
          <p:cNvPr id="9" name="Image 8"/>
          <p:cNvPicPr>
            <a:picLocks noChangeAspect="1"/>
          </p:cNvPicPr>
          <p:nvPr/>
        </p:nvPicPr>
        <p:blipFill rotWithShape="1">
          <a:blip r:embed="rId3">
            <a:lum/>
            <a:alphaModFix/>
          </a:blip>
          <a:srcRect l="29958" t="31106" r="64181" b="64689"/>
          <a:stretch/>
        </p:blipFill>
        <p:spPr>
          <a:xfrm>
            <a:off x="2805268" y="1716487"/>
            <a:ext cx="542596" cy="326336"/>
          </a:xfrm>
          <a:prstGeom prst="rect">
            <a:avLst/>
          </a:prstGeom>
          <a:noFill/>
          <a:ln>
            <a:noFill/>
          </a:ln>
        </p:spPr>
      </p:pic>
      <p:sp>
        <p:nvSpPr>
          <p:cNvPr id="10" name="ZoneTexte 9"/>
          <p:cNvSpPr txBox="1"/>
          <p:nvPr/>
        </p:nvSpPr>
        <p:spPr>
          <a:xfrm>
            <a:off x="2590512" y="1649046"/>
            <a:ext cx="972108" cy="369332"/>
          </a:xfrm>
          <a:prstGeom prst="rect">
            <a:avLst/>
          </a:prstGeom>
          <a:noFill/>
        </p:spPr>
        <p:txBody>
          <a:bodyPr wrap="square" rtlCol="0">
            <a:spAutoFit/>
          </a:bodyPr>
          <a:lstStyle/>
          <a:p>
            <a:r>
              <a:rPr lang="fr-FR" dirty="0">
                <a:solidFill>
                  <a:schemeClr val="bg1"/>
                </a:solidFill>
              </a:rPr>
              <a:t>sciences</a:t>
            </a:r>
          </a:p>
        </p:txBody>
      </p:sp>
      <p:sp>
        <p:nvSpPr>
          <p:cNvPr id="11" name="Rectangle 10"/>
          <p:cNvSpPr/>
          <p:nvPr/>
        </p:nvSpPr>
        <p:spPr>
          <a:xfrm>
            <a:off x="1331640" y="6597352"/>
            <a:ext cx="2376264" cy="247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Rectangle 11"/>
          <p:cNvSpPr/>
          <p:nvPr/>
        </p:nvSpPr>
        <p:spPr>
          <a:xfrm>
            <a:off x="6876256" y="6237312"/>
            <a:ext cx="2376264" cy="6073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p:cNvPicPr>
            <a:picLocks noChangeAspect="1"/>
          </p:cNvPicPr>
          <p:nvPr/>
        </p:nvPicPr>
        <p:blipFill rotWithShape="1">
          <a:blip r:embed="rId3">
            <a:lum/>
            <a:alphaModFix/>
          </a:blip>
          <a:srcRect l="37337" t="46646" r="40479" b="47257"/>
          <a:stretch/>
        </p:blipFill>
        <p:spPr>
          <a:xfrm>
            <a:off x="3739750" y="3274665"/>
            <a:ext cx="1621837" cy="385274"/>
          </a:xfrm>
          <a:prstGeom prst="rect">
            <a:avLst/>
          </a:prstGeom>
          <a:noFill/>
          <a:ln>
            <a:noFill/>
          </a:ln>
        </p:spPr>
      </p:pic>
    </p:spTree>
    <p:extLst>
      <p:ext uri="{BB962C8B-B14F-4D97-AF65-F5344CB8AC3E}">
        <p14:creationId xmlns:p14="http://schemas.microsoft.com/office/powerpoint/2010/main" val="30470773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772816"/>
            <a:ext cx="8352928" cy="2308324"/>
          </a:xfrm>
          <a:prstGeom prst="rect">
            <a:avLst/>
          </a:prstGeom>
          <a:noFill/>
        </p:spPr>
        <p:txBody>
          <a:bodyPr wrap="square" rtlCol="0">
            <a:spAutoFit/>
          </a:bodyPr>
          <a:lstStyle/>
          <a:p>
            <a:pPr algn="ctr"/>
            <a:r>
              <a:rPr lang="fr-FR" sz="6000" b="1" dirty="0">
                <a:solidFill>
                  <a:srgbClr val="7030A0"/>
                </a:solidFill>
              </a:rPr>
              <a:t>LA NOUVELLE SECONDE (rentrée 2019)</a:t>
            </a:r>
          </a:p>
          <a:p>
            <a:endParaRPr lang="fr-FR" sz="2400" dirty="0"/>
          </a:p>
        </p:txBody>
      </p:sp>
    </p:spTree>
    <p:extLst>
      <p:ext uri="{BB962C8B-B14F-4D97-AF65-F5344CB8AC3E}">
        <p14:creationId xmlns:p14="http://schemas.microsoft.com/office/powerpoint/2010/main" val="12934819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lum/>
            <a:alphaModFix/>
          </a:blip>
          <a:srcRect/>
          <a:stretch>
            <a:fillRect/>
          </a:stretch>
        </p:blipFill>
        <p:spPr>
          <a:xfrm>
            <a:off x="827584" y="-131595"/>
            <a:ext cx="6998764" cy="6542470"/>
          </a:xfrm>
          <a:prstGeom prst="rect">
            <a:avLst/>
          </a:prstGeom>
          <a:noFill/>
          <a:ln>
            <a:noFill/>
          </a:ln>
        </p:spPr>
      </p:pic>
      <p:cxnSp>
        <p:nvCxnSpPr>
          <p:cNvPr id="4" name="Connecteur droit avec flèche 3"/>
          <p:cNvCxnSpPr/>
          <p:nvPr/>
        </p:nvCxnSpPr>
        <p:spPr>
          <a:xfrm flipV="1">
            <a:off x="6280336" y="1979664"/>
            <a:ext cx="1152128" cy="57606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5" name="ZoneTexte 4"/>
          <p:cNvSpPr txBox="1"/>
          <p:nvPr/>
        </p:nvSpPr>
        <p:spPr>
          <a:xfrm>
            <a:off x="7343800" y="1613990"/>
            <a:ext cx="1800200" cy="461665"/>
          </a:xfrm>
          <a:prstGeom prst="rect">
            <a:avLst/>
          </a:prstGeom>
          <a:noFill/>
        </p:spPr>
        <p:txBody>
          <a:bodyPr wrap="square" rtlCol="0">
            <a:spAutoFit/>
          </a:bodyPr>
          <a:lstStyle/>
          <a:p>
            <a:r>
              <a:rPr lang="fr-FR" sz="2400" dirty="0"/>
              <a:t>juin (1</a:t>
            </a:r>
            <a:r>
              <a:rPr lang="fr-FR" sz="2400" baseline="30000" dirty="0"/>
              <a:t>ère</a:t>
            </a:r>
            <a:r>
              <a:rPr lang="fr-FR" sz="2400" dirty="0"/>
              <a:t>)</a:t>
            </a:r>
          </a:p>
        </p:txBody>
      </p:sp>
      <p:sp>
        <p:nvSpPr>
          <p:cNvPr id="6" name="Rectangle 5"/>
          <p:cNvSpPr/>
          <p:nvPr/>
        </p:nvSpPr>
        <p:spPr>
          <a:xfrm>
            <a:off x="4967130" y="2555728"/>
            <a:ext cx="1621094" cy="282293"/>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5003033" y="2835347"/>
            <a:ext cx="1621094" cy="187477"/>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8" name="Connecteur droit avec flèche 7"/>
          <p:cNvCxnSpPr/>
          <p:nvPr/>
        </p:nvCxnSpPr>
        <p:spPr>
          <a:xfrm>
            <a:off x="6619050" y="2947355"/>
            <a:ext cx="977286" cy="0"/>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3" name="ZoneTexte 12"/>
          <p:cNvSpPr txBox="1"/>
          <p:nvPr/>
        </p:nvSpPr>
        <p:spPr>
          <a:xfrm>
            <a:off x="7496200" y="2677975"/>
            <a:ext cx="1800200" cy="830997"/>
          </a:xfrm>
          <a:prstGeom prst="rect">
            <a:avLst/>
          </a:prstGeom>
          <a:noFill/>
        </p:spPr>
        <p:txBody>
          <a:bodyPr wrap="square" rtlCol="0">
            <a:spAutoFit/>
          </a:bodyPr>
          <a:lstStyle/>
          <a:p>
            <a:r>
              <a:rPr lang="fr-FR" sz="2400" dirty="0"/>
              <a:t> 3</a:t>
            </a:r>
            <a:r>
              <a:rPr lang="fr-FR" sz="2400" baseline="30000" dirty="0"/>
              <a:t>ème</a:t>
            </a:r>
            <a:r>
              <a:rPr lang="fr-FR" sz="2400" dirty="0"/>
              <a:t> </a:t>
            </a:r>
            <a:r>
              <a:rPr lang="fr-FR" sz="2400" dirty="0" err="1"/>
              <a:t>trim</a:t>
            </a:r>
            <a:r>
              <a:rPr lang="fr-FR" sz="2400" dirty="0"/>
              <a:t> (</a:t>
            </a:r>
            <a:r>
              <a:rPr lang="fr-FR" sz="2400" dirty="0" err="1"/>
              <a:t>term</a:t>
            </a:r>
            <a:r>
              <a:rPr lang="fr-FR" sz="2400" dirty="0"/>
              <a:t>)</a:t>
            </a:r>
          </a:p>
        </p:txBody>
      </p:sp>
      <p:cxnSp>
        <p:nvCxnSpPr>
          <p:cNvPr id="15" name="Connecteur droit avec flèche 14"/>
          <p:cNvCxnSpPr/>
          <p:nvPr/>
        </p:nvCxnSpPr>
        <p:spPr>
          <a:xfrm>
            <a:off x="6588224" y="4045823"/>
            <a:ext cx="755576" cy="75132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7" name="ZoneTexte 16"/>
          <p:cNvSpPr txBox="1"/>
          <p:nvPr/>
        </p:nvSpPr>
        <p:spPr>
          <a:xfrm>
            <a:off x="7278486" y="4566319"/>
            <a:ext cx="1800200" cy="461665"/>
          </a:xfrm>
          <a:prstGeom prst="rect">
            <a:avLst/>
          </a:prstGeom>
          <a:noFill/>
        </p:spPr>
        <p:txBody>
          <a:bodyPr wrap="square" rtlCol="0">
            <a:spAutoFit/>
          </a:bodyPr>
          <a:lstStyle/>
          <a:p>
            <a:r>
              <a:rPr lang="fr-FR" sz="2400" dirty="0"/>
              <a:t> juin (</a:t>
            </a:r>
            <a:r>
              <a:rPr lang="fr-FR" sz="2400" dirty="0" err="1"/>
              <a:t>term</a:t>
            </a:r>
            <a:r>
              <a:rPr lang="fr-FR" sz="2400" dirty="0"/>
              <a:t>)</a:t>
            </a:r>
          </a:p>
        </p:txBody>
      </p:sp>
      <p:cxnSp>
        <p:nvCxnSpPr>
          <p:cNvPr id="24" name="Connecteur droit avec flèche 23"/>
          <p:cNvCxnSpPr/>
          <p:nvPr/>
        </p:nvCxnSpPr>
        <p:spPr>
          <a:xfrm flipH="1" flipV="1">
            <a:off x="1126687" y="1613991"/>
            <a:ext cx="853025" cy="1082883"/>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6" name="ZoneTexte 25"/>
          <p:cNvSpPr txBox="1"/>
          <p:nvPr/>
        </p:nvSpPr>
        <p:spPr>
          <a:xfrm>
            <a:off x="181521" y="332656"/>
            <a:ext cx="2390530" cy="1200329"/>
          </a:xfrm>
          <a:prstGeom prst="rect">
            <a:avLst/>
          </a:prstGeom>
          <a:noFill/>
        </p:spPr>
        <p:txBody>
          <a:bodyPr wrap="square" rtlCol="0">
            <a:spAutoFit/>
          </a:bodyPr>
          <a:lstStyle/>
          <a:p>
            <a:r>
              <a:rPr lang="fr-FR" sz="2400" dirty="0"/>
              <a:t>1</a:t>
            </a:r>
            <a:r>
              <a:rPr lang="fr-FR" sz="2400" baseline="30000" dirty="0"/>
              <a:t>ère</a:t>
            </a:r>
            <a:r>
              <a:rPr lang="fr-FR" sz="2400" dirty="0"/>
              <a:t> – 2</a:t>
            </a:r>
            <a:r>
              <a:rPr lang="fr-FR" sz="2400" baseline="30000" dirty="0"/>
              <a:t>ème</a:t>
            </a:r>
            <a:r>
              <a:rPr lang="fr-FR" sz="2400" dirty="0"/>
              <a:t> </a:t>
            </a:r>
            <a:r>
              <a:rPr lang="fr-FR" sz="2400" dirty="0" err="1"/>
              <a:t>trim</a:t>
            </a:r>
            <a:endParaRPr lang="fr-FR" sz="2400" dirty="0"/>
          </a:p>
          <a:p>
            <a:r>
              <a:rPr lang="fr-FR" sz="2400" dirty="0"/>
              <a:t>1</a:t>
            </a:r>
            <a:r>
              <a:rPr lang="fr-FR" sz="2400" baseline="30000" dirty="0"/>
              <a:t>ère</a:t>
            </a:r>
            <a:r>
              <a:rPr lang="fr-FR" sz="2400" dirty="0"/>
              <a:t> – 3</a:t>
            </a:r>
            <a:r>
              <a:rPr lang="fr-FR" sz="2400" baseline="30000" dirty="0"/>
              <a:t>ème</a:t>
            </a:r>
            <a:r>
              <a:rPr lang="fr-FR" sz="2400" dirty="0"/>
              <a:t> </a:t>
            </a:r>
            <a:r>
              <a:rPr lang="fr-FR" sz="2400" dirty="0" err="1"/>
              <a:t>trim</a:t>
            </a:r>
            <a:endParaRPr lang="fr-FR" sz="2400" dirty="0"/>
          </a:p>
          <a:p>
            <a:r>
              <a:rPr lang="fr-FR" sz="2400" dirty="0" err="1"/>
              <a:t>term</a:t>
            </a:r>
            <a:r>
              <a:rPr lang="fr-FR" sz="2400" dirty="0"/>
              <a:t> – 2</a:t>
            </a:r>
            <a:r>
              <a:rPr lang="fr-FR" sz="2400" baseline="30000" dirty="0"/>
              <a:t>e</a:t>
            </a:r>
            <a:r>
              <a:rPr lang="fr-FR" sz="2400" dirty="0"/>
              <a:t> </a:t>
            </a:r>
            <a:r>
              <a:rPr lang="fr-FR" sz="2400" dirty="0" err="1"/>
              <a:t>trim</a:t>
            </a:r>
            <a:endParaRPr lang="fr-FR" sz="2400" dirty="0"/>
          </a:p>
        </p:txBody>
      </p:sp>
      <p:pic>
        <p:nvPicPr>
          <p:cNvPr id="29" name="Image 28"/>
          <p:cNvPicPr>
            <a:picLocks noChangeAspect="1"/>
          </p:cNvPicPr>
          <p:nvPr/>
        </p:nvPicPr>
        <p:blipFill rotWithShape="1">
          <a:blip r:embed="rId2">
            <a:lum/>
            <a:alphaModFix/>
          </a:blip>
          <a:srcRect l="21280" t="66762" r="72643" b="29713"/>
          <a:stretch/>
        </p:blipFill>
        <p:spPr>
          <a:xfrm>
            <a:off x="2170347" y="3139640"/>
            <a:ext cx="446314" cy="239486"/>
          </a:xfrm>
          <a:prstGeom prst="rect">
            <a:avLst/>
          </a:prstGeom>
          <a:noFill/>
          <a:ln>
            <a:noFill/>
          </a:ln>
        </p:spPr>
      </p:pic>
      <p:sp>
        <p:nvSpPr>
          <p:cNvPr id="30" name="ZoneTexte 29"/>
          <p:cNvSpPr txBox="1"/>
          <p:nvPr/>
        </p:nvSpPr>
        <p:spPr>
          <a:xfrm>
            <a:off x="1763688" y="3090106"/>
            <a:ext cx="950370" cy="338554"/>
          </a:xfrm>
          <a:prstGeom prst="rect">
            <a:avLst/>
          </a:prstGeom>
          <a:noFill/>
        </p:spPr>
        <p:txBody>
          <a:bodyPr wrap="square" rtlCol="0">
            <a:spAutoFit/>
          </a:bodyPr>
          <a:lstStyle/>
          <a:p>
            <a:r>
              <a:rPr lang="fr-FR" sz="1600" b="1" dirty="0"/>
              <a:t>sciences</a:t>
            </a:r>
          </a:p>
        </p:txBody>
      </p:sp>
      <p:sp>
        <p:nvSpPr>
          <p:cNvPr id="20" name="Rectangle 19"/>
          <p:cNvSpPr/>
          <p:nvPr/>
        </p:nvSpPr>
        <p:spPr>
          <a:xfrm>
            <a:off x="5070991" y="3616361"/>
            <a:ext cx="1621094" cy="459221"/>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Picture 11" descr="haut_parle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1521" y="5766648"/>
            <a:ext cx="892429" cy="1032578"/>
          </a:xfrm>
          <a:prstGeom prst="rect">
            <a:avLst/>
          </a:prstGeom>
          <a:noFill/>
          <a:extLst>
            <a:ext uri="{909E8E84-426E-40DD-AFC4-6F175D3DCCD1}">
              <a14:hiddenFill xmlns:a14="http://schemas.microsoft.com/office/drawing/2010/main">
                <a:solidFill>
                  <a:srgbClr val="FFFFFF"/>
                </a:solidFill>
              </a14:hiddenFill>
            </a:ext>
          </a:extLst>
        </p:spPr>
      </p:pic>
      <p:sp>
        <p:nvSpPr>
          <p:cNvPr id="12" name="ZoneTexte 11"/>
          <p:cNvSpPr txBox="1"/>
          <p:nvPr/>
        </p:nvSpPr>
        <p:spPr>
          <a:xfrm>
            <a:off x="1126686" y="6447839"/>
            <a:ext cx="7549769" cy="461665"/>
          </a:xfrm>
          <a:prstGeom prst="rect">
            <a:avLst/>
          </a:prstGeom>
          <a:noFill/>
        </p:spPr>
        <p:txBody>
          <a:bodyPr wrap="square" rtlCol="0">
            <a:spAutoFit/>
          </a:bodyPr>
          <a:lstStyle/>
          <a:p>
            <a:r>
              <a:rPr lang="fr-FR" sz="2400" dirty="0">
                <a:solidFill>
                  <a:srgbClr val="FF0000"/>
                </a:solidFill>
              </a:rPr>
              <a:t>- rythme d’évaluation prépare la </a:t>
            </a:r>
            <a:r>
              <a:rPr lang="fr-FR" sz="2400" dirty="0" err="1">
                <a:solidFill>
                  <a:srgbClr val="FF0000"/>
                </a:solidFill>
              </a:rPr>
              <a:t>semestrialisation</a:t>
            </a:r>
            <a:r>
              <a:rPr lang="fr-FR" sz="2400" dirty="0">
                <a:solidFill>
                  <a:srgbClr val="FF0000"/>
                </a:solidFill>
              </a:rPr>
              <a:t>?</a:t>
            </a:r>
          </a:p>
        </p:txBody>
      </p:sp>
      <p:sp>
        <p:nvSpPr>
          <p:cNvPr id="3" name="Rectangle 2"/>
          <p:cNvSpPr/>
          <p:nvPr/>
        </p:nvSpPr>
        <p:spPr>
          <a:xfrm>
            <a:off x="1126687" y="5766648"/>
            <a:ext cx="8044763" cy="830997"/>
          </a:xfrm>
          <a:prstGeom prst="rect">
            <a:avLst/>
          </a:prstGeom>
        </p:spPr>
        <p:txBody>
          <a:bodyPr wrap="square">
            <a:spAutoFit/>
          </a:bodyPr>
          <a:lstStyle/>
          <a:p>
            <a:r>
              <a:rPr lang="fr-FR" sz="2400" dirty="0">
                <a:solidFill>
                  <a:srgbClr val="FF0000"/>
                </a:solidFill>
              </a:rPr>
              <a:t>- enseignements de spécialité : en apparence forts, </a:t>
            </a:r>
          </a:p>
          <a:p>
            <a:r>
              <a:rPr lang="fr-FR" sz="2400" dirty="0">
                <a:solidFill>
                  <a:srgbClr val="FF0000"/>
                </a:solidFill>
              </a:rPr>
              <a:t>mais affaiblis car AP, grand oral, fin en avril de terminale</a:t>
            </a:r>
          </a:p>
        </p:txBody>
      </p:sp>
    </p:spTree>
    <p:extLst>
      <p:ext uri="{BB962C8B-B14F-4D97-AF65-F5344CB8AC3E}">
        <p14:creationId xmlns:p14="http://schemas.microsoft.com/office/powerpoint/2010/main" val="3482033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par>
                                <p:cTn id="11" presetID="14" presetClass="entr" presetSubtype="1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randombar(horizontal)">
                                      <p:cBhvr>
                                        <p:cTn id="13" dur="5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randombar(horizontal)">
                                      <p:cBhvr>
                                        <p:cTn id="18" dur="500"/>
                                        <p:tgtEl>
                                          <p:spTgt spid="7"/>
                                        </p:tgtEl>
                                      </p:cBhvr>
                                    </p:animEffect>
                                  </p:childTnLst>
                                </p:cTn>
                              </p:par>
                              <p:par>
                                <p:cTn id="19" presetID="14" presetClass="entr" presetSubtype="10"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randombar(horizontal)">
                                      <p:cBhvr>
                                        <p:cTn id="21" dur="500"/>
                                        <p:tgtEl>
                                          <p:spTgt spid="8"/>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randombar(horizontal)">
                                      <p:cBhvr>
                                        <p:cTn id="24" dur="500"/>
                                        <p:tgtEl>
                                          <p:spTgt spid="13"/>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randombar(horizontal)">
                                      <p:cBhvr>
                                        <p:cTn id="29" dur="500"/>
                                        <p:tgtEl>
                                          <p:spTgt spid="20"/>
                                        </p:tgtEl>
                                      </p:cBhvr>
                                    </p:animEffect>
                                  </p:childTnLst>
                                </p:cTn>
                              </p:par>
                              <p:par>
                                <p:cTn id="30" presetID="14" presetClass="entr" presetSubtype="10" fill="hold" nodeType="with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randombar(horizontal)">
                                      <p:cBhvr>
                                        <p:cTn id="32" dur="500"/>
                                        <p:tgtEl>
                                          <p:spTgt spid="15"/>
                                        </p:tgtEl>
                                      </p:cBhvr>
                                    </p:animEffect>
                                  </p:childTnLst>
                                </p:cTn>
                              </p:par>
                              <p:par>
                                <p:cTn id="33" presetID="14" presetClass="entr" presetSubtype="10"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randombar(horizontal)">
                                      <p:cBhvr>
                                        <p:cTn id="35" dur="500"/>
                                        <p:tgtEl>
                                          <p:spTgt spid="17"/>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nodeType="click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childTnLst>
                    </p:cTn>
                  </p:par>
                  <p:par>
                    <p:cTn id="46" fill="hold">
                      <p:stCondLst>
                        <p:cond delay="indefinite"/>
                      </p:stCondLst>
                      <p:childTnLst>
                        <p:par>
                          <p:cTn id="47" fill="hold">
                            <p:stCondLst>
                              <p:cond delay="0"/>
                            </p:stCondLst>
                            <p:childTnLst>
                              <p:par>
                                <p:cTn id="48" presetID="14" presetClass="entr" presetSubtype="10" fill="hold" nodeType="click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randombar(horizontal)">
                                      <p:cBhvr>
                                        <p:cTn id="50" dur="500"/>
                                        <p:tgtEl>
                                          <p:spTgt spid="24"/>
                                        </p:tgtEl>
                                      </p:cBhvr>
                                    </p:animEffect>
                                  </p:childTnLst>
                                </p:cTn>
                              </p:par>
                              <p:par>
                                <p:cTn id="51" presetID="14" presetClass="entr" presetSubtype="10" fill="hold" nodeType="withEffect">
                                  <p:stCondLst>
                                    <p:cond delay="0"/>
                                  </p:stCondLst>
                                  <p:childTnLst>
                                    <p:set>
                                      <p:cBhvr>
                                        <p:cTn id="52" dur="1" fill="hold">
                                          <p:stCondLst>
                                            <p:cond delay="0"/>
                                          </p:stCondLst>
                                        </p:cTn>
                                        <p:tgtEl>
                                          <p:spTgt spid="26">
                                            <p:txEl>
                                              <p:pRg st="0" end="0"/>
                                            </p:txEl>
                                          </p:spTgt>
                                        </p:tgtEl>
                                        <p:attrNameLst>
                                          <p:attrName>style.visibility</p:attrName>
                                        </p:attrNameLst>
                                      </p:cBhvr>
                                      <p:to>
                                        <p:strVal val="visible"/>
                                      </p:to>
                                    </p:set>
                                    <p:animEffect transition="in" filter="randombar(horizontal)">
                                      <p:cBhvr>
                                        <p:cTn id="53" dur="500"/>
                                        <p:tgtEl>
                                          <p:spTgt spid="26">
                                            <p:txEl>
                                              <p:pRg st="0" end="0"/>
                                            </p:txEl>
                                          </p:spTgt>
                                        </p:tgtEl>
                                      </p:cBhvr>
                                    </p:animEffect>
                                  </p:childTnLst>
                                </p:cTn>
                              </p:par>
                              <p:par>
                                <p:cTn id="54" presetID="14" presetClass="entr" presetSubtype="10" fill="hold" nodeType="withEffect">
                                  <p:stCondLst>
                                    <p:cond delay="0"/>
                                  </p:stCondLst>
                                  <p:childTnLst>
                                    <p:set>
                                      <p:cBhvr>
                                        <p:cTn id="55" dur="1" fill="hold">
                                          <p:stCondLst>
                                            <p:cond delay="0"/>
                                          </p:stCondLst>
                                        </p:cTn>
                                        <p:tgtEl>
                                          <p:spTgt spid="26">
                                            <p:txEl>
                                              <p:pRg st="1" end="1"/>
                                            </p:txEl>
                                          </p:spTgt>
                                        </p:tgtEl>
                                        <p:attrNameLst>
                                          <p:attrName>style.visibility</p:attrName>
                                        </p:attrNameLst>
                                      </p:cBhvr>
                                      <p:to>
                                        <p:strVal val="visible"/>
                                      </p:to>
                                    </p:set>
                                    <p:animEffect transition="in" filter="randombar(horizontal)">
                                      <p:cBhvr>
                                        <p:cTn id="56" dur="500"/>
                                        <p:tgtEl>
                                          <p:spTgt spid="26">
                                            <p:txEl>
                                              <p:pRg st="1" end="1"/>
                                            </p:txEl>
                                          </p:spTgt>
                                        </p:tgtEl>
                                      </p:cBhvr>
                                    </p:animEffect>
                                  </p:childTnLst>
                                </p:cTn>
                              </p:par>
                              <p:par>
                                <p:cTn id="57" presetID="14" presetClass="entr" presetSubtype="10" fill="hold" nodeType="withEffect">
                                  <p:stCondLst>
                                    <p:cond delay="0"/>
                                  </p:stCondLst>
                                  <p:childTnLst>
                                    <p:set>
                                      <p:cBhvr>
                                        <p:cTn id="58" dur="1" fill="hold">
                                          <p:stCondLst>
                                            <p:cond delay="0"/>
                                          </p:stCondLst>
                                        </p:cTn>
                                        <p:tgtEl>
                                          <p:spTgt spid="26">
                                            <p:txEl>
                                              <p:pRg st="2" end="2"/>
                                            </p:txEl>
                                          </p:spTgt>
                                        </p:tgtEl>
                                        <p:attrNameLst>
                                          <p:attrName>style.visibility</p:attrName>
                                        </p:attrNameLst>
                                      </p:cBhvr>
                                      <p:to>
                                        <p:strVal val="visible"/>
                                      </p:to>
                                    </p:set>
                                    <p:animEffect transition="in" filter="randombar(horizontal)">
                                      <p:cBhvr>
                                        <p:cTn id="59" dur="500"/>
                                        <p:tgtEl>
                                          <p:spTgt spid="26">
                                            <p:txEl>
                                              <p:pRg st="2" end="2"/>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12"/>
                                        </p:tgtEl>
                                        <p:attrNameLst>
                                          <p:attrName>style.visibility</p:attrName>
                                        </p:attrNameLst>
                                      </p:cBhvr>
                                      <p:to>
                                        <p:strVal val="visible"/>
                                      </p:to>
                                    </p:set>
                                    <p:animEffect transition="in" filter="wipe(left)">
                                      <p:cBhvr>
                                        <p:cTn id="6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animBg="1"/>
      <p:bldP spid="13" grpId="0"/>
      <p:bldP spid="17" grpId="0"/>
      <p:bldP spid="20" grpId="0" animBg="1"/>
      <p:bldP spid="12" grpId="0"/>
      <p:bldP spid="3"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2003147265"/>
              </p:ext>
            </p:extLst>
          </p:nvPr>
        </p:nvGraphicFramePr>
        <p:xfrm>
          <a:off x="575555" y="476672"/>
          <a:ext cx="7920879" cy="5039374"/>
        </p:xfrm>
        <a:graphic>
          <a:graphicData uri="http://schemas.openxmlformats.org/drawingml/2006/table">
            <a:tbl>
              <a:tblPr firstRow="1" bandRow="1">
                <a:tableStyleId>{5C22544A-7EE6-4342-B048-85BDC9FD1C3A}</a:tableStyleId>
              </a:tblPr>
              <a:tblGrid>
                <a:gridCol w="2640293">
                  <a:extLst>
                    <a:ext uri="{9D8B030D-6E8A-4147-A177-3AD203B41FA5}">
                      <a16:colId xmlns:a16="http://schemas.microsoft.com/office/drawing/2014/main" val="20000"/>
                    </a:ext>
                  </a:extLst>
                </a:gridCol>
                <a:gridCol w="2640293">
                  <a:extLst>
                    <a:ext uri="{9D8B030D-6E8A-4147-A177-3AD203B41FA5}">
                      <a16:colId xmlns:a16="http://schemas.microsoft.com/office/drawing/2014/main" val="20001"/>
                    </a:ext>
                  </a:extLst>
                </a:gridCol>
                <a:gridCol w="2640293">
                  <a:extLst>
                    <a:ext uri="{9D8B030D-6E8A-4147-A177-3AD203B41FA5}">
                      <a16:colId xmlns:a16="http://schemas.microsoft.com/office/drawing/2014/main" val="20002"/>
                    </a:ext>
                  </a:extLst>
                </a:gridCol>
              </a:tblGrid>
              <a:tr h="1279365">
                <a:tc>
                  <a:txBody>
                    <a:bodyPr/>
                    <a:lstStyle/>
                    <a:p>
                      <a:pPr algn="ctr"/>
                      <a:r>
                        <a:rPr lang="fr-FR" dirty="0"/>
                        <a:t>Épreuves communes 1</a:t>
                      </a:r>
                      <a:r>
                        <a:rPr lang="fr-FR" baseline="30000" dirty="0"/>
                        <a:t>ère</a:t>
                      </a:r>
                      <a:r>
                        <a:rPr lang="fr-FR" dirty="0"/>
                        <a:t> </a:t>
                      </a:r>
                    </a:p>
                    <a:p>
                      <a:pPr algn="ctr"/>
                      <a:r>
                        <a:rPr lang="fr-FR" dirty="0"/>
                        <a:t>(2</a:t>
                      </a:r>
                      <a:r>
                        <a:rPr lang="fr-FR" baseline="30000" dirty="0"/>
                        <a:t>e</a:t>
                      </a:r>
                      <a:r>
                        <a:rPr lang="fr-FR" dirty="0"/>
                        <a:t> et 3</a:t>
                      </a:r>
                      <a:r>
                        <a:rPr lang="fr-FR" baseline="30000" dirty="0"/>
                        <a:t>e</a:t>
                      </a:r>
                      <a:r>
                        <a:rPr lang="fr-FR" dirty="0"/>
                        <a:t> trimestre</a:t>
                      </a:r>
                      <a:r>
                        <a:rPr lang="fr-FR" baseline="0" dirty="0"/>
                        <a:t>)</a:t>
                      </a:r>
                      <a:endParaRPr lang="fr-FR" dirty="0"/>
                    </a:p>
                  </a:txBody>
                  <a:tcPr/>
                </a:tc>
                <a:tc>
                  <a:txBody>
                    <a:bodyPr/>
                    <a:lstStyle/>
                    <a:p>
                      <a:pPr algn="ctr"/>
                      <a:r>
                        <a:rPr lang="fr-FR" dirty="0"/>
                        <a:t>Épreuves communes terminale</a:t>
                      </a:r>
                    </a:p>
                    <a:p>
                      <a:pPr algn="ctr"/>
                      <a:r>
                        <a:rPr lang="fr-FR" dirty="0"/>
                        <a:t>(1</a:t>
                      </a:r>
                      <a:r>
                        <a:rPr lang="fr-FR" baseline="0" dirty="0"/>
                        <a:t> épreuve 2</a:t>
                      </a:r>
                      <a:r>
                        <a:rPr lang="fr-FR" baseline="30000" dirty="0"/>
                        <a:t>e</a:t>
                      </a:r>
                      <a:r>
                        <a:rPr lang="fr-FR" baseline="0" dirty="0"/>
                        <a:t> trimestre)</a:t>
                      </a:r>
                      <a:endParaRPr lang="fr-FR" dirty="0"/>
                    </a:p>
                  </a:txBody>
                  <a:tcPr/>
                </a:tc>
                <a:tc>
                  <a:txBody>
                    <a:bodyPr/>
                    <a:lstStyle/>
                    <a:p>
                      <a:pPr algn="ctr"/>
                      <a:r>
                        <a:rPr lang="fr-FR" dirty="0"/>
                        <a:t>Épreuves</a:t>
                      </a:r>
                      <a:r>
                        <a:rPr lang="fr-FR" baseline="0" dirty="0"/>
                        <a:t> finales</a:t>
                      </a:r>
                    </a:p>
                    <a:p>
                      <a:pPr algn="ctr"/>
                      <a:endParaRPr lang="fr-FR" dirty="0"/>
                    </a:p>
                  </a:txBody>
                  <a:tcPr/>
                </a:tc>
                <a:extLst>
                  <a:ext uri="{0D108BD9-81ED-4DB2-BD59-A6C34878D82A}">
                    <a16:rowId xmlns:a16="http://schemas.microsoft.com/office/drawing/2014/main" val="10000"/>
                  </a:ext>
                </a:extLst>
              </a:tr>
              <a:tr h="518854">
                <a:tc>
                  <a:txBody>
                    <a:bodyPr/>
                    <a:lstStyle/>
                    <a:p>
                      <a:r>
                        <a:rPr lang="fr-FR" dirty="0"/>
                        <a:t>HG (2 épreuves)</a:t>
                      </a:r>
                    </a:p>
                  </a:txBody>
                  <a:tcPr/>
                </a:tc>
                <a:tc>
                  <a:txBody>
                    <a:bodyPr/>
                    <a:lstStyle/>
                    <a:p>
                      <a:r>
                        <a:rPr lang="fr-FR" dirty="0"/>
                        <a:t>HG</a:t>
                      </a:r>
                    </a:p>
                  </a:txBody>
                  <a:tcPr/>
                </a:tc>
                <a:tc>
                  <a:txBody>
                    <a:bodyPr/>
                    <a:lstStyle/>
                    <a:p>
                      <a:r>
                        <a:rPr lang="fr-FR" dirty="0"/>
                        <a:t>français écrit</a:t>
                      </a:r>
                      <a:r>
                        <a:rPr lang="fr-FR" baseline="0" dirty="0"/>
                        <a:t> (1</a:t>
                      </a:r>
                      <a:r>
                        <a:rPr lang="fr-FR" baseline="30000" dirty="0"/>
                        <a:t>ère</a:t>
                      </a:r>
                      <a:r>
                        <a:rPr lang="fr-FR" baseline="0" dirty="0"/>
                        <a:t>) </a:t>
                      </a:r>
                    </a:p>
                    <a:p>
                      <a:r>
                        <a:rPr lang="fr-FR" baseline="0" dirty="0"/>
                        <a:t>français oral (1</a:t>
                      </a:r>
                      <a:r>
                        <a:rPr lang="fr-FR" baseline="30000" dirty="0"/>
                        <a:t>ère</a:t>
                      </a:r>
                      <a:r>
                        <a:rPr lang="fr-FR" baseline="0" dirty="0"/>
                        <a:t>)</a:t>
                      </a:r>
                    </a:p>
                  </a:txBody>
                  <a:tcPr/>
                </a:tc>
                <a:extLst>
                  <a:ext uri="{0D108BD9-81ED-4DB2-BD59-A6C34878D82A}">
                    <a16:rowId xmlns:a16="http://schemas.microsoft.com/office/drawing/2014/main" val="10001"/>
                  </a:ext>
                </a:extLst>
              </a:tr>
              <a:tr h="518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LV1 -</a:t>
                      </a:r>
                      <a:r>
                        <a:rPr lang="fr-FR" baseline="0" dirty="0"/>
                        <a:t> </a:t>
                      </a:r>
                      <a:r>
                        <a:rPr lang="fr-FR" dirty="0"/>
                        <a:t>écrit et oral</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LV2 -</a:t>
                      </a:r>
                      <a:r>
                        <a:rPr lang="fr-FR" baseline="0" dirty="0"/>
                        <a:t> </a:t>
                      </a:r>
                      <a:r>
                        <a:rPr lang="fr-FR" dirty="0"/>
                        <a:t>écrit et oral</a:t>
                      </a:r>
                    </a:p>
                    <a:p>
                      <a:r>
                        <a:rPr lang="fr-FR" dirty="0"/>
                        <a:t>(2 épreuves)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LV1 -</a:t>
                      </a:r>
                      <a:r>
                        <a:rPr lang="fr-FR" baseline="0" dirty="0"/>
                        <a:t> </a:t>
                      </a:r>
                      <a:r>
                        <a:rPr lang="fr-FR" dirty="0"/>
                        <a:t>écrit et oral</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LV2 -</a:t>
                      </a:r>
                      <a:r>
                        <a:rPr lang="fr-FR" baseline="0" dirty="0"/>
                        <a:t> </a:t>
                      </a:r>
                      <a:r>
                        <a:rPr lang="fr-FR" dirty="0"/>
                        <a:t>écrit et oral</a:t>
                      </a:r>
                    </a:p>
                    <a:p>
                      <a:endParaRPr lang="fr-FR" dirty="0"/>
                    </a:p>
                  </a:txBody>
                  <a:tcPr/>
                </a:tc>
                <a:tc>
                  <a:txBody>
                    <a:bodyPr/>
                    <a:lstStyle/>
                    <a:p>
                      <a:r>
                        <a:rPr lang="fr-FR" dirty="0"/>
                        <a:t>philosophie</a:t>
                      </a:r>
                    </a:p>
                  </a:txBody>
                  <a:tcPr/>
                </a:tc>
                <a:extLst>
                  <a:ext uri="{0D108BD9-81ED-4DB2-BD59-A6C34878D82A}">
                    <a16:rowId xmlns:a16="http://schemas.microsoft.com/office/drawing/2014/main" val="10002"/>
                  </a:ext>
                </a:extLst>
              </a:tr>
              <a:tr h="40651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EPS (CCF)</a:t>
                      </a:r>
                    </a:p>
                  </a:txBody>
                  <a:tcPr/>
                </a:tc>
                <a:tc>
                  <a:txBody>
                    <a:bodyPr/>
                    <a:lstStyle/>
                    <a:p>
                      <a:r>
                        <a:rPr lang="fr-FR" dirty="0"/>
                        <a:t>EPS (CCF)</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grand oral (20 ‘)</a:t>
                      </a:r>
                    </a:p>
                  </a:txBody>
                  <a:tcPr/>
                </a:tc>
                <a:extLst>
                  <a:ext uri="{0D108BD9-81ED-4DB2-BD59-A6C34878D82A}">
                    <a16:rowId xmlns:a16="http://schemas.microsoft.com/office/drawing/2014/main" val="10003"/>
                  </a:ext>
                </a:extLst>
              </a:tr>
              <a:tr h="51885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enseignement</a:t>
                      </a:r>
                      <a:r>
                        <a:rPr lang="fr-FR" baseline="0" dirty="0"/>
                        <a:t> scientifique</a:t>
                      </a:r>
                      <a:r>
                        <a:rPr lang="fr-FR" dirty="0"/>
                        <a:t> (1 épreuve)</a:t>
                      </a:r>
                    </a:p>
                  </a:txBody>
                  <a:tcPr/>
                </a:tc>
                <a:tc>
                  <a:txBody>
                    <a:bodyPr/>
                    <a:lstStyle/>
                    <a:p>
                      <a:endParaRPr lang="fr-FR" dirty="0"/>
                    </a:p>
                  </a:txBody>
                  <a:tcPr/>
                </a:tc>
                <a:tc>
                  <a:txBody>
                    <a:bodyPr/>
                    <a:lstStyle/>
                    <a:p>
                      <a:r>
                        <a:rPr lang="fr-FR" dirty="0"/>
                        <a:t>spé</a:t>
                      </a:r>
                      <a:r>
                        <a:rPr lang="fr-FR" baseline="0" dirty="0"/>
                        <a:t> 1 </a:t>
                      </a:r>
                    </a:p>
                    <a:p>
                      <a:r>
                        <a:rPr lang="fr-FR" baseline="0" dirty="0"/>
                        <a:t>spé 2</a:t>
                      </a:r>
                    </a:p>
                  </a:txBody>
                  <a:tcPr/>
                </a:tc>
                <a:extLst>
                  <a:ext uri="{0D108BD9-81ED-4DB2-BD59-A6C34878D82A}">
                    <a16:rowId xmlns:a16="http://schemas.microsoft.com/office/drawing/2014/main" val="10004"/>
                  </a:ext>
                </a:extLst>
              </a:tr>
              <a:tr h="518854">
                <a:tc>
                  <a:txBody>
                    <a:bodyPr/>
                    <a:lstStyle/>
                    <a:p>
                      <a:r>
                        <a:rPr lang="fr-FR" dirty="0"/>
                        <a:t>spé 3 abandonnée</a:t>
                      </a:r>
                      <a:r>
                        <a:rPr lang="fr-FR" baseline="0" dirty="0"/>
                        <a:t> </a:t>
                      </a:r>
                    </a:p>
                    <a:p>
                      <a:r>
                        <a:rPr lang="fr-FR" baseline="0" dirty="0"/>
                        <a:t>(1 épreuve)</a:t>
                      </a:r>
                      <a:endParaRPr lang="fr-FR" dirty="0"/>
                    </a:p>
                  </a:txBody>
                  <a:tcPr/>
                </a:tc>
                <a:tc>
                  <a:txBody>
                    <a:bodyPr/>
                    <a:lstStyle/>
                    <a:p>
                      <a:endParaRPr lang="fr-FR" dirty="0"/>
                    </a:p>
                  </a:txBody>
                  <a:tcPr/>
                </a:tc>
                <a:tc>
                  <a:txBody>
                    <a:bodyPr/>
                    <a:lstStyle/>
                    <a:p>
                      <a:endParaRPr lang="fr-FR" baseline="0" dirty="0"/>
                    </a:p>
                  </a:txBody>
                  <a:tcPr/>
                </a:tc>
                <a:extLst>
                  <a:ext uri="{0D108BD9-81ED-4DB2-BD59-A6C34878D82A}">
                    <a16:rowId xmlns:a16="http://schemas.microsoft.com/office/drawing/2014/main" val="10005"/>
                  </a:ext>
                </a:extLst>
              </a:tr>
              <a:tr h="518854">
                <a:tc>
                  <a:txBody>
                    <a:bodyPr/>
                    <a:lstStyle/>
                    <a:p>
                      <a:pPr algn="ctr"/>
                      <a:r>
                        <a:rPr lang="fr-FR" b="1" dirty="0"/>
                        <a:t>soit</a:t>
                      </a:r>
                      <a:r>
                        <a:rPr lang="fr-FR" b="1" baseline="0" dirty="0"/>
                        <a:t> </a:t>
                      </a:r>
                      <a:r>
                        <a:rPr lang="fr-FR" b="1" dirty="0"/>
                        <a:t>9 épreuves</a:t>
                      </a:r>
                    </a:p>
                  </a:txBody>
                  <a:tcPr/>
                </a:tc>
                <a:tc>
                  <a:txBody>
                    <a:bodyPr/>
                    <a:lstStyle/>
                    <a:p>
                      <a:pPr algn="ctr"/>
                      <a:r>
                        <a:rPr lang="fr-FR" b="1" dirty="0"/>
                        <a:t>Soit 6 épreuves</a:t>
                      </a:r>
                    </a:p>
                  </a:txBody>
                  <a:tcPr/>
                </a:tc>
                <a:tc>
                  <a:txBody>
                    <a:bodyPr/>
                    <a:lstStyle/>
                    <a:p>
                      <a:pPr algn="ctr"/>
                      <a:r>
                        <a:rPr lang="fr-FR" b="1" dirty="0"/>
                        <a:t>Soit 6 épreuves</a:t>
                      </a:r>
                    </a:p>
                  </a:txBody>
                  <a:tcPr/>
                </a:tc>
                <a:extLst>
                  <a:ext uri="{0D108BD9-81ED-4DB2-BD59-A6C34878D82A}">
                    <a16:rowId xmlns:a16="http://schemas.microsoft.com/office/drawing/2014/main" val="10006"/>
                  </a:ext>
                </a:extLst>
              </a:tr>
            </a:tbl>
          </a:graphicData>
        </a:graphic>
      </p:graphicFrame>
      <p:sp>
        <p:nvSpPr>
          <p:cNvPr id="4" name="ZoneTexte 3"/>
          <p:cNvSpPr txBox="1"/>
          <p:nvPr/>
        </p:nvSpPr>
        <p:spPr>
          <a:xfrm>
            <a:off x="764209" y="5589240"/>
            <a:ext cx="7560840" cy="830997"/>
          </a:xfrm>
          <a:prstGeom prst="rect">
            <a:avLst/>
          </a:prstGeom>
          <a:noFill/>
        </p:spPr>
        <p:txBody>
          <a:bodyPr wrap="square" rtlCol="0">
            <a:spAutoFit/>
          </a:bodyPr>
          <a:lstStyle/>
          <a:p>
            <a:r>
              <a:rPr lang="fr-FR" sz="2400" dirty="0"/>
              <a:t>total : 21 épreuves (environ)</a:t>
            </a:r>
          </a:p>
          <a:p>
            <a:r>
              <a:rPr lang="fr-FR" sz="2400" dirty="0"/>
              <a:t>contre actuellement 12 ou 13 selon série (hors options)</a:t>
            </a:r>
          </a:p>
        </p:txBody>
      </p:sp>
      <p:sp>
        <p:nvSpPr>
          <p:cNvPr id="5" name="Rectangle 4"/>
          <p:cNvSpPr/>
          <p:nvPr/>
        </p:nvSpPr>
        <p:spPr>
          <a:xfrm>
            <a:off x="429880" y="1764224"/>
            <a:ext cx="2808312"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p:cNvSpPr/>
          <p:nvPr/>
        </p:nvSpPr>
        <p:spPr>
          <a:xfrm>
            <a:off x="5869390" y="1772816"/>
            <a:ext cx="2632315"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Rectangle 6"/>
          <p:cNvSpPr/>
          <p:nvPr/>
        </p:nvSpPr>
        <p:spPr>
          <a:xfrm>
            <a:off x="3208102" y="1785392"/>
            <a:ext cx="2661287" cy="38164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986682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2" presetClass="exit" presetSubtype="1" fill="hold" grpId="0" nodeType="clickEffect">
                                  <p:stCondLst>
                                    <p:cond delay="0"/>
                                  </p:stCondLst>
                                  <p:childTnLst>
                                    <p:animEffect transition="out" filter="wipe(up)">
                                      <p:cBhvr>
                                        <p:cTn id="11" dur="500"/>
                                        <p:tgtEl>
                                          <p:spTgt spid="7"/>
                                        </p:tgtEl>
                                      </p:cBhvr>
                                    </p:animEffect>
                                    <p:set>
                                      <p:cBhvr>
                                        <p:cTn id="12" dur="1" fill="hold">
                                          <p:stCondLst>
                                            <p:cond delay="499"/>
                                          </p:stCondLst>
                                        </p:cTn>
                                        <p:tgtEl>
                                          <p:spTgt spid="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0" nodeType="clickEffect">
                                  <p:stCondLst>
                                    <p:cond delay="0"/>
                                  </p:stCondLst>
                                  <p:childTnLst>
                                    <p:animEffect transition="out" filter="wipe(up)">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268760"/>
            <a:ext cx="1225271" cy="1417690"/>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1619671" y="1268760"/>
            <a:ext cx="7362479" cy="4893647"/>
          </a:xfrm>
          <a:prstGeom prst="rect">
            <a:avLst/>
          </a:prstGeom>
          <a:noFill/>
        </p:spPr>
        <p:txBody>
          <a:bodyPr wrap="square" rtlCol="0">
            <a:spAutoFit/>
          </a:bodyPr>
          <a:lstStyle/>
          <a:p>
            <a:r>
              <a:rPr lang="fr-FR" sz="2400" b="1" dirty="0">
                <a:solidFill>
                  <a:srgbClr val="FF0000"/>
                </a:solidFill>
              </a:rPr>
              <a:t>- un bac alourdi : 21 épreuves sur deux ans</a:t>
            </a:r>
          </a:p>
          <a:p>
            <a:r>
              <a:rPr lang="fr-FR" sz="2400" b="1" dirty="0">
                <a:solidFill>
                  <a:srgbClr val="FF0000"/>
                </a:solidFill>
              </a:rPr>
              <a:t>plus 1 mais 4 sprints</a:t>
            </a:r>
          </a:p>
          <a:p>
            <a:endParaRPr lang="fr-FR" sz="2400" b="1" dirty="0">
              <a:solidFill>
                <a:srgbClr val="FF0000"/>
              </a:solidFill>
            </a:endParaRPr>
          </a:p>
          <a:p>
            <a:r>
              <a:rPr lang="fr-FR" sz="2400" b="1" dirty="0">
                <a:solidFill>
                  <a:srgbClr val="FF0000"/>
                </a:solidFill>
                <a:sym typeface="Wingdings 3"/>
              </a:rPr>
              <a:t> </a:t>
            </a:r>
            <a:r>
              <a:rPr lang="fr-FR" sz="2400" b="1" dirty="0">
                <a:solidFill>
                  <a:srgbClr val="FF0000"/>
                </a:solidFill>
              </a:rPr>
              <a:t>scolarité phagocytée par le bachotage continu</a:t>
            </a:r>
          </a:p>
          <a:p>
            <a:endParaRPr lang="fr-FR" sz="2400" b="1" dirty="0">
              <a:solidFill>
                <a:srgbClr val="FF0000"/>
              </a:solidFill>
            </a:endParaRPr>
          </a:p>
          <a:p>
            <a:pPr marL="342900" indent="-342900">
              <a:buFont typeface="Wingdings 3"/>
              <a:buChar char="]"/>
            </a:pPr>
            <a:r>
              <a:rPr lang="fr-FR" sz="2400" b="1" dirty="0">
                <a:solidFill>
                  <a:srgbClr val="FF0000"/>
                </a:solidFill>
              </a:rPr>
              <a:t>liberté pédagogique des enseignants réduite</a:t>
            </a:r>
          </a:p>
          <a:p>
            <a:pPr marL="342900" indent="-342900">
              <a:buFont typeface="Wingdings 3"/>
              <a:buChar char="]"/>
            </a:pPr>
            <a:endParaRPr lang="fr-FR" sz="2400" b="1" dirty="0">
              <a:solidFill>
                <a:srgbClr val="FF0000"/>
              </a:solidFill>
            </a:endParaRPr>
          </a:p>
          <a:p>
            <a:r>
              <a:rPr lang="fr-FR" sz="2400" b="1" dirty="0">
                <a:solidFill>
                  <a:srgbClr val="FF0000"/>
                </a:solidFill>
              </a:rPr>
              <a:t>- transfert complet de la charge de travail d’examen sur les enseignants</a:t>
            </a:r>
          </a:p>
          <a:p>
            <a:r>
              <a:rPr lang="fr-FR" sz="2400" b="1" dirty="0">
                <a:solidFill>
                  <a:srgbClr val="FF0000"/>
                </a:solidFill>
              </a:rPr>
              <a:t>= économies budgétaires : rémunération ? suspension de cours ?</a:t>
            </a:r>
            <a:br>
              <a:rPr lang="fr-FR" sz="2400" dirty="0"/>
            </a:br>
            <a:endParaRPr lang="fr-FR" sz="2400" b="1" dirty="0">
              <a:solidFill>
                <a:srgbClr val="FF0000"/>
              </a:solidFill>
            </a:endParaRPr>
          </a:p>
          <a:p>
            <a:endParaRPr lang="fr-FR" sz="2400" b="1" dirty="0">
              <a:solidFill>
                <a:srgbClr val="FF0000"/>
              </a:solidFill>
            </a:endParaRPr>
          </a:p>
        </p:txBody>
      </p:sp>
    </p:spTree>
    <p:extLst>
      <p:ext uri="{BB962C8B-B14F-4D97-AF65-F5344CB8AC3E}">
        <p14:creationId xmlns:p14="http://schemas.microsoft.com/office/powerpoint/2010/main" val="17473590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left)">
                                      <p:cBhvr>
                                        <p:cTn id="22" dur="500"/>
                                        <p:tgtEl>
                                          <p:spTgt spid="3">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wipe(left)">
                                      <p:cBhvr>
                                        <p:cTn id="27" dur="500"/>
                                        <p:tgtEl>
                                          <p:spTgt spid="3">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wipe(left)">
                                      <p:cBhvr>
                                        <p:cTn id="32"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6021" y="266665"/>
            <a:ext cx="1225271" cy="1417690"/>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p:cNvSpPr txBox="1"/>
          <p:nvPr/>
        </p:nvSpPr>
        <p:spPr>
          <a:xfrm>
            <a:off x="1691680" y="404664"/>
            <a:ext cx="5544616" cy="461665"/>
          </a:xfrm>
          <a:prstGeom prst="rect">
            <a:avLst/>
          </a:prstGeom>
          <a:noFill/>
        </p:spPr>
        <p:txBody>
          <a:bodyPr wrap="square" rtlCol="0">
            <a:spAutoFit/>
          </a:bodyPr>
          <a:lstStyle/>
          <a:p>
            <a:r>
              <a:rPr lang="fr-FR" sz="2400" b="1" dirty="0">
                <a:solidFill>
                  <a:srgbClr val="FF0000"/>
                </a:solidFill>
              </a:rPr>
              <a:t>un diplôme national ?</a:t>
            </a:r>
          </a:p>
        </p:txBody>
      </p:sp>
      <p:pic>
        <p:nvPicPr>
          <p:cNvPr id="6" name="Image 5"/>
          <p:cNvPicPr>
            <a:picLocks noChangeAspect="1"/>
          </p:cNvPicPr>
          <p:nvPr/>
        </p:nvPicPr>
        <p:blipFill rotWithShape="1">
          <a:blip r:embed="rId3">
            <a:lum/>
            <a:alphaModFix/>
          </a:blip>
          <a:srcRect l="6285" t="59124" r="7550"/>
          <a:stretch/>
        </p:blipFill>
        <p:spPr>
          <a:xfrm>
            <a:off x="1331640" y="956563"/>
            <a:ext cx="7630885" cy="1559829"/>
          </a:xfrm>
          <a:prstGeom prst="rect">
            <a:avLst/>
          </a:prstGeom>
          <a:noFill/>
          <a:ln>
            <a:noFill/>
          </a:ln>
        </p:spPr>
      </p:pic>
      <p:sp>
        <p:nvSpPr>
          <p:cNvPr id="7" name="ZoneTexte 6"/>
          <p:cNvSpPr txBox="1"/>
          <p:nvPr/>
        </p:nvSpPr>
        <p:spPr>
          <a:xfrm>
            <a:off x="395536" y="2996952"/>
            <a:ext cx="8136904" cy="4154984"/>
          </a:xfrm>
          <a:prstGeom prst="rect">
            <a:avLst/>
          </a:prstGeom>
          <a:noFill/>
        </p:spPr>
        <p:txBody>
          <a:bodyPr wrap="square" rtlCol="0">
            <a:spAutoFit/>
          </a:bodyPr>
          <a:lstStyle/>
          <a:p>
            <a:r>
              <a:rPr lang="fr-FR" sz="2400" b="1" dirty="0">
                <a:solidFill>
                  <a:srgbClr val="FF0000"/>
                </a:solidFill>
              </a:rPr>
              <a:t>► " L'organisation des épreuves communes de contrôle continu relève de chaque établissement scolaire, qui en détermine les modalités d'organisation". </a:t>
            </a:r>
          </a:p>
          <a:p>
            <a:r>
              <a:rPr lang="fr-FR" sz="2400" b="1" dirty="0">
                <a:solidFill>
                  <a:srgbClr val="FF0000"/>
                </a:solidFill>
              </a:rPr>
              <a:t>= correction par enseignants de l’établissement pour la moitié de l’examen (40 % épreuves communes et 10 % grand oral)</a:t>
            </a:r>
          </a:p>
          <a:p>
            <a:endParaRPr lang="fr-FR" sz="2400" dirty="0"/>
          </a:p>
          <a:p>
            <a:r>
              <a:rPr lang="fr-FR" sz="2400" b="1" dirty="0">
                <a:solidFill>
                  <a:srgbClr val="FF0000"/>
                </a:solidFill>
              </a:rPr>
              <a:t>► correction locale = tensions et pressions potentielles</a:t>
            </a:r>
          </a:p>
          <a:p>
            <a:endParaRPr lang="fr-FR" sz="2400" b="1" dirty="0">
              <a:solidFill>
                <a:srgbClr val="FF0000"/>
              </a:solidFill>
            </a:endParaRPr>
          </a:p>
          <a:p>
            <a:r>
              <a:rPr lang="fr-FR" sz="2400" b="1" dirty="0">
                <a:solidFill>
                  <a:srgbClr val="FF0000"/>
                </a:solidFill>
              </a:rPr>
              <a:t>► logique de différenciation et hiérarchisation entre établissements</a:t>
            </a:r>
          </a:p>
          <a:p>
            <a:endParaRPr lang="fr-FR" sz="2400" dirty="0">
              <a:solidFill>
                <a:srgbClr val="FF0000"/>
              </a:solidFill>
            </a:endParaRPr>
          </a:p>
        </p:txBody>
      </p:sp>
    </p:spTree>
    <p:extLst>
      <p:ext uri="{BB962C8B-B14F-4D97-AF65-F5344CB8AC3E}">
        <p14:creationId xmlns:p14="http://schemas.microsoft.com/office/powerpoint/2010/main" val="4176429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wipe(left)">
                                      <p:cBhvr>
                                        <p:cTn id="12" dur="500"/>
                                        <p:tgtEl>
                                          <p:spTgt spid="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animEffect transition="in" filter="wipe(left)">
                                      <p:cBhvr>
                                        <p:cTn id="17" dur="500"/>
                                        <p:tgtEl>
                                          <p:spTgt spid="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wipe(left)">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animEffect transition="in" filter="wipe(left)">
                                      <p:cBhvr>
                                        <p:cTn id="27" dur="500"/>
                                        <p:tgtEl>
                                          <p:spTgt spid="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3F64838F-0363-4B34-96FA-6B4CD18A30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 y="404664"/>
            <a:ext cx="8471284" cy="6192688"/>
          </a:xfrm>
          <a:prstGeom prst="rect">
            <a:avLst/>
          </a:prstGeom>
        </p:spPr>
      </p:pic>
    </p:spTree>
    <p:extLst>
      <p:ext uri="{BB962C8B-B14F-4D97-AF65-F5344CB8AC3E}">
        <p14:creationId xmlns:p14="http://schemas.microsoft.com/office/powerpoint/2010/main" val="155012164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0483" y="476672"/>
            <a:ext cx="1431395" cy="1656184"/>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p:cNvSpPr txBox="1"/>
          <p:nvPr/>
        </p:nvSpPr>
        <p:spPr>
          <a:xfrm>
            <a:off x="2195736" y="476672"/>
            <a:ext cx="6840760" cy="6740307"/>
          </a:xfrm>
          <a:prstGeom prst="rect">
            <a:avLst/>
          </a:prstGeom>
          <a:noFill/>
        </p:spPr>
        <p:txBody>
          <a:bodyPr wrap="square" rtlCol="0">
            <a:spAutoFit/>
          </a:bodyPr>
          <a:lstStyle/>
          <a:p>
            <a:r>
              <a:rPr lang="fr-FR" sz="2400" b="1" dirty="0">
                <a:solidFill>
                  <a:srgbClr val="FF0000"/>
                </a:solidFill>
              </a:rPr>
              <a:t>Bilan de la réforme </a:t>
            </a:r>
            <a:r>
              <a:rPr lang="fr-FR" sz="2400" b="1" dirty="0" err="1">
                <a:solidFill>
                  <a:srgbClr val="FF0000"/>
                </a:solidFill>
              </a:rPr>
              <a:t>Blanquer</a:t>
            </a:r>
            <a:r>
              <a:rPr lang="fr-FR" sz="2400" b="1" dirty="0">
                <a:solidFill>
                  <a:srgbClr val="FF0000"/>
                </a:solidFill>
              </a:rPr>
              <a:t> du lycée et du bac:</a:t>
            </a:r>
          </a:p>
          <a:p>
            <a:endParaRPr lang="fr-FR" sz="2400" b="1" dirty="0">
              <a:solidFill>
                <a:srgbClr val="FF0000"/>
              </a:solidFill>
            </a:endParaRPr>
          </a:p>
          <a:p>
            <a:pPr marL="342900" lvl="0" indent="-342900">
              <a:buFontTx/>
              <a:buChar char="-"/>
            </a:pPr>
            <a:r>
              <a:rPr lang="fr-FR" sz="2400" b="1" dirty="0">
                <a:solidFill>
                  <a:srgbClr val="FF0000"/>
                </a:solidFill>
              </a:rPr>
              <a:t>vise à faire des économies, en réponse à la pénurie de postes alors que les effectifs de lycéens croissent de 30 000 en 2018 et 40 000 en 2019</a:t>
            </a:r>
          </a:p>
          <a:p>
            <a:pPr marL="342900" lvl="0" indent="-342900">
              <a:buFontTx/>
              <a:buChar char="-"/>
            </a:pPr>
            <a:endParaRPr lang="fr-FR" sz="2400" b="1" dirty="0">
              <a:solidFill>
                <a:srgbClr val="FF0000"/>
              </a:solidFill>
            </a:endParaRPr>
          </a:p>
          <a:p>
            <a:pPr marL="342900" lvl="0" indent="-342900">
              <a:buFontTx/>
              <a:buChar char="-"/>
            </a:pPr>
            <a:r>
              <a:rPr lang="fr-FR" sz="2400" b="1" dirty="0">
                <a:solidFill>
                  <a:srgbClr val="FF0000"/>
                </a:solidFill>
              </a:rPr>
              <a:t>apportera plus d’inégalité : différencie l’offre éducative, accroît les écarts entre établissements, supprime les références nationales</a:t>
            </a:r>
          </a:p>
          <a:p>
            <a:pPr marL="342900" lvl="0" indent="-342900">
              <a:buFontTx/>
              <a:buChar char="-"/>
            </a:pPr>
            <a:endParaRPr lang="fr-FR" sz="2400" b="1" dirty="0">
              <a:solidFill>
                <a:srgbClr val="FF0000"/>
              </a:solidFill>
            </a:endParaRPr>
          </a:p>
          <a:p>
            <a:pPr marL="342900" lvl="0" indent="-342900">
              <a:buFontTx/>
              <a:buChar char="-"/>
            </a:pPr>
            <a:r>
              <a:rPr lang="fr-FR" sz="2400" b="1" dirty="0">
                <a:solidFill>
                  <a:srgbClr val="FF0000"/>
                </a:solidFill>
              </a:rPr>
              <a:t>transformera nos métiers : </a:t>
            </a:r>
          </a:p>
          <a:p>
            <a:pPr lvl="0"/>
            <a:r>
              <a:rPr lang="fr-FR" sz="2400" b="1" dirty="0">
                <a:solidFill>
                  <a:srgbClr val="FF0000"/>
                </a:solidFill>
              </a:rPr>
              <a:t>	fin des séries, </a:t>
            </a:r>
          </a:p>
          <a:p>
            <a:pPr lvl="0"/>
            <a:r>
              <a:rPr lang="fr-FR" sz="2400" b="1" dirty="0">
                <a:solidFill>
                  <a:srgbClr val="FF0000"/>
                </a:solidFill>
              </a:rPr>
              <a:t>	évaluation permanente (CP, CE1, 6</a:t>
            </a:r>
            <a:r>
              <a:rPr lang="fr-FR" sz="2400" b="1" baseline="30000" dirty="0">
                <a:solidFill>
                  <a:srgbClr val="FF0000"/>
                </a:solidFill>
              </a:rPr>
              <a:t>e</a:t>
            </a:r>
            <a:r>
              <a:rPr lang="fr-FR" sz="2400" b="1" dirty="0">
                <a:solidFill>
                  <a:srgbClr val="FF0000"/>
                </a:solidFill>
              </a:rPr>
              <a:t>, 2</a:t>
            </a:r>
            <a:r>
              <a:rPr lang="fr-FR" sz="2400" b="1" baseline="30000" dirty="0">
                <a:solidFill>
                  <a:srgbClr val="FF0000"/>
                </a:solidFill>
              </a:rPr>
              <a:t>nde</a:t>
            </a:r>
            <a:r>
              <a:rPr lang="fr-FR" sz="2400" b="1" dirty="0">
                <a:solidFill>
                  <a:srgbClr val="FF0000"/>
                </a:solidFill>
              </a:rPr>
              <a:t>, 	épreuves communes…) – </a:t>
            </a:r>
            <a:r>
              <a:rPr lang="fr-FR" sz="2400" b="1" dirty="0" err="1">
                <a:solidFill>
                  <a:srgbClr val="FF0000"/>
                </a:solidFill>
              </a:rPr>
              <a:t>cf</a:t>
            </a:r>
            <a:r>
              <a:rPr lang="fr-FR" sz="2400" b="1" dirty="0">
                <a:solidFill>
                  <a:srgbClr val="FF0000"/>
                </a:solidFill>
              </a:rPr>
              <a:t> celle </a:t>
            </a:r>
            <a:r>
              <a:rPr lang="fr-FR" sz="2400" b="1">
                <a:solidFill>
                  <a:srgbClr val="FF0000"/>
                </a:solidFill>
              </a:rPr>
              <a:t>des 	enseignants</a:t>
            </a:r>
            <a:endParaRPr lang="fr-FR" sz="2400" b="1" dirty="0">
              <a:solidFill>
                <a:srgbClr val="FF0000"/>
              </a:solidFill>
            </a:endParaRPr>
          </a:p>
          <a:p>
            <a:pPr lvl="0"/>
            <a:r>
              <a:rPr lang="fr-FR" sz="2400" b="1" dirty="0">
                <a:solidFill>
                  <a:srgbClr val="FF0000"/>
                </a:solidFill>
              </a:rPr>
              <a:t>     	mise en concurrence des disciplines.</a:t>
            </a:r>
          </a:p>
          <a:p>
            <a:endParaRPr lang="fr-FR" sz="2400" dirty="0">
              <a:solidFill>
                <a:srgbClr val="FF0000"/>
              </a:solidFill>
            </a:endParaRPr>
          </a:p>
        </p:txBody>
      </p:sp>
    </p:spTree>
    <p:extLst>
      <p:ext uri="{BB962C8B-B14F-4D97-AF65-F5344CB8AC3E}">
        <p14:creationId xmlns:p14="http://schemas.microsoft.com/office/powerpoint/2010/main" val="14841363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wipe(left)">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wipe(left)">
                                      <p:cBhvr>
                                        <p:cTn id="12" dur="5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wipe(left)">
                                      <p:cBhvr>
                                        <p:cTn id="17" dur="500"/>
                                        <p:tgtEl>
                                          <p:spTgt spid="3">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
                                            <p:txEl>
                                              <p:pRg st="7" end="7"/>
                                            </p:txEl>
                                          </p:spTgt>
                                        </p:tgtEl>
                                        <p:attrNameLst>
                                          <p:attrName>style.visibility</p:attrName>
                                        </p:attrNameLst>
                                      </p:cBhvr>
                                      <p:to>
                                        <p:strVal val="visible"/>
                                      </p:to>
                                    </p:set>
                                    <p:animEffect transition="in" filter="wipe(left)">
                                      <p:cBhvr>
                                        <p:cTn id="22" dur="500"/>
                                        <p:tgtEl>
                                          <p:spTgt spid="3">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wipe(left)">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
                                            <p:txEl>
                                              <p:pRg st="9" end="9"/>
                                            </p:txEl>
                                          </p:spTgt>
                                        </p:tgtEl>
                                        <p:attrNameLst>
                                          <p:attrName>style.visibility</p:attrName>
                                        </p:attrNameLst>
                                      </p:cBhvr>
                                      <p:to>
                                        <p:strVal val="visible"/>
                                      </p:to>
                                    </p:set>
                                    <p:animEffect transition="in" filter="wipe(left)">
                                      <p:cBhvr>
                                        <p:cTn id="32"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323528" y="1772816"/>
            <a:ext cx="8352928" cy="3231654"/>
          </a:xfrm>
          <a:prstGeom prst="rect">
            <a:avLst/>
          </a:prstGeom>
          <a:noFill/>
        </p:spPr>
        <p:txBody>
          <a:bodyPr wrap="square" rtlCol="0">
            <a:spAutoFit/>
          </a:bodyPr>
          <a:lstStyle/>
          <a:p>
            <a:pPr algn="ctr"/>
            <a:r>
              <a:rPr lang="fr-FR" sz="6000" b="1" dirty="0">
                <a:solidFill>
                  <a:srgbClr val="7030A0"/>
                </a:solidFill>
              </a:rPr>
              <a:t>CALENDRIER </a:t>
            </a:r>
          </a:p>
          <a:p>
            <a:pPr algn="ctr"/>
            <a:r>
              <a:rPr lang="fr-FR" sz="6000" b="1" dirty="0">
                <a:solidFill>
                  <a:srgbClr val="7030A0"/>
                </a:solidFill>
              </a:rPr>
              <a:t>DE LA MISE EN PLACE </a:t>
            </a:r>
          </a:p>
          <a:p>
            <a:pPr algn="ctr"/>
            <a:r>
              <a:rPr lang="fr-FR" sz="6000" b="1" dirty="0">
                <a:solidFill>
                  <a:srgbClr val="7030A0"/>
                </a:solidFill>
              </a:rPr>
              <a:t>DU NOUVEAU LYCEE</a:t>
            </a:r>
            <a:endParaRPr lang="fr-FR" sz="5400" b="1" dirty="0">
              <a:solidFill>
                <a:srgbClr val="7030A0"/>
              </a:solidFill>
            </a:endParaRPr>
          </a:p>
          <a:p>
            <a:endParaRPr lang="fr-FR" sz="2400" dirty="0"/>
          </a:p>
        </p:txBody>
      </p:sp>
    </p:spTree>
    <p:extLst>
      <p:ext uri="{BB962C8B-B14F-4D97-AF65-F5344CB8AC3E}">
        <p14:creationId xmlns:p14="http://schemas.microsoft.com/office/powerpoint/2010/main" val="38537335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404664"/>
            <a:ext cx="8280920" cy="6555641"/>
          </a:xfrm>
          <a:prstGeom prst="rect">
            <a:avLst/>
          </a:prstGeom>
          <a:noFill/>
        </p:spPr>
        <p:txBody>
          <a:bodyPr wrap="square" rtlCol="0">
            <a:spAutoFit/>
          </a:bodyPr>
          <a:lstStyle/>
          <a:p>
            <a:r>
              <a:rPr lang="fr-FR" sz="2400" b="1" dirty="0"/>
              <a:t>	</a:t>
            </a:r>
            <a:r>
              <a:rPr lang="fr-FR" sz="2400" b="1" u="sng" dirty="0"/>
              <a:t>2018-2019</a:t>
            </a:r>
          </a:p>
          <a:p>
            <a:r>
              <a:rPr lang="fr-FR" sz="2400" dirty="0"/>
              <a:t>Dernière année des enseignements d’exploration en 2</a:t>
            </a:r>
            <a:r>
              <a:rPr lang="fr-FR" sz="2400" baseline="30000" dirty="0"/>
              <a:t>nde</a:t>
            </a:r>
            <a:r>
              <a:rPr lang="fr-FR" sz="2400" dirty="0"/>
              <a:t>, et  en 1</a:t>
            </a:r>
            <a:r>
              <a:rPr lang="fr-FR" sz="2400" baseline="30000" dirty="0"/>
              <a:t>ère</a:t>
            </a:r>
            <a:r>
              <a:rPr lang="fr-FR" sz="2400" dirty="0"/>
              <a:t> des TPE et des séries</a:t>
            </a:r>
          </a:p>
          <a:p>
            <a:endParaRPr lang="fr-FR" sz="2400" dirty="0"/>
          </a:p>
          <a:p>
            <a:r>
              <a:rPr lang="fr-FR" sz="2400" dirty="0"/>
              <a:t>Aucune anticipation de la réforme</a:t>
            </a:r>
          </a:p>
          <a:p>
            <a:endParaRPr lang="fr-FR" sz="2400" dirty="0"/>
          </a:p>
          <a:p>
            <a:r>
              <a:rPr lang="fr-FR" sz="2400" dirty="0"/>
              <a:t>Septembre : tests standardisés de positionnement  en français et mathématiques </a:t>
            </a:r>
            <a:endParaRPr lang="fr-FR" sz="2400" i="1" dirty="0"/>
          </a:p>
          <a:p>
            <a:endParaRPr lang="fr-FR" sz="2400" dirty="0"/>
          </a:p>
          <a:p>
            <a:r>
              <a:rPr lang="fr-FR" sz="2400" dirty="0"/>
              <a:t>Novembre : publication des nouveaux programmes de 2</a:t>
            </a:r>
            <a:r>
              <a:rPr lang="fr-FR" sz="2400" baseline="30000" dirty="0"/>
              <a:t>nde</a:t>
            </a:r>
            <a:r>
              <a:rPr lang="fr-FR" sz="2400" dirty="0"/>
              <a:t> et 1</a:t>
            </a:r>
            <a:r>
              <a:rPr lang="fr-FR" sz="2400" baseline="30000" dirty="0"/>
              <a:t>ère</a:t>
            </a:r>
            <a:r>
              <a:rPr lang="fr-FR" sz="2400" dirty="0"/>
              <a:t> </a:t>
            </a:r>
          </a:p>
          <a:p>
            <a:endParaRPr lang="fr-FR" sz="2400" dirty="0"/>
          </a:p>
          <a:p>
            <a:r>
              <a:rPr lang="fr-FR" sz="2400" dirty="0"/>
              <a:t>En CE, vote sur l’usage de la part modulable en 2</a:t>
            </a:r>
            <a:r>
              <a:rPr lang="fr-FR" sz="2400" baseline="30000" dirty="0"/>
              <a:t>nde</a:t>
            </a:r>
            <a:r>
              <a:rPr lang="fr-FR" sz="2400" dirty="0"/>
              <a:t> (12 h)  et en 1</a:t>
            </a:r>
            <a:r>
              <a:rPr lang="fr-FR" sz="2400" baseline="30000" dirty="0"/>
              <a:t>ère</a:t>
            </a:r>
            <a:r>
              <a:rPr lang="fr-FR" sz="2400" dirty="0"/>
              <a:t> (8 h)</a:t>
            </a:r>
          </a:p>
          <a:p>
            <a:endParaRPr lang="fr-FR" sz="2400" dirty="0"/>
          </a:p>
          <a:p>
            <a:r>
              <a:rPr lang="fr-FR" sz="2400" dirty="0"/>
              <a:t>En juin 2019, les élèves font le choix de 3 enseignements de spécialités pour la première 2019-2020.</a:t>
            </a:r>
          </a:p>
          <a:p>
            <a:endParaRPr lang="fr-FR" dirty="0"/>
          </a:p>
          <a:p>
            <a:endParaRPr lang="fr-FR" dirty="0"/>
          </a:p>
        </p:txBody>
      </p:sp>
    </p:spTree>
    <p:extLst>
      <p:ext uri="{BB962C8B-B14F-4D97-AF65-F5344CB8AC3E}">
        <p14:creationId xmlns:p14="http://schemas.microsoft.com/office/powerpoint/2010/main" val="5367572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barn(inVertical)">
                                      <p:cBhvr>
                                        <p:cTn id="7" dur="500"/>
                                        <p:tgtEl>
                                          <p:spTgt spid="2">
                                            <p:txEl>
                                              <p:pRg st="5" end="5"/>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xEl>
                                              <p:pRg st="7" end="7"/>
                                            </p:txEl>
                                          </p:spTgt>
                                        </p:tgtEl>
                                        <p:attrNameLst>
                                          <p:attrName>style.visibility</p:attrName>
                                        </p:attrNameLst>
                                      </p:cBhvr>
                                      <p:to>
                                        <p:strVal val="visible"/>
                                      </p:to>
                                    </p:set>
                                    <p:animEffect transition="in" filter="wipe(down)">
                                      <p:cBhvr>
                                        <p:cTn id="12" dur="500"/>
                                        <p:tgtEl>
                                          <p:spTgt spid="2">
                                            <p:txEl>
                                              <p:pRg st="7" end="7"/>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2">
                                            <p:txEl>
                                              <p:pRg st="9" end="9"/>
                                            </p:txEl>
                                          </p:spTgt>
                                        </p:tgtEl>
                                        <p:attrNameLst>
                                          <p:attrName>style.visibility</p:attrName>
                                        </p:attrNameLst>
                                      </p:cBhvr>
                                      <p:to>
                                        <p:strVal val="visible"/>
                                      </p:to>
                                    </p:set>
                                    <p:animEffect transition="in" filter="randombar(horizontal)">
                                      <p:cBhvr>
                                        <p:cTn id="17" dur="500"/>
                                        <p:tgtEl>
                                          <p:spTgt spid="2">
                                            <p:txEl>
                                              <p:pRg st="9" end="9"/>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
                                            <p:txEl>
                                              <p:pRg st="11" end="11"/>
                                            </p:txEl>
                                          </p:spTgt>
                                        </p:tgtEl>
                                        <p:attrNameLst>
                                          <p:attrName>style.visibility</p:attrName>
                                        </p:attrNameLst>
                                      </p:cBhvr>
                                      <p:to>
                                        <p:strVal val="visible"/>
                                      </p:to>
                                    </p:set>
                                    <p:anim calcmode="lin" valueType="num">
                                      <p:cBhvr additive="base">
                                        <p:cTn id="22"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2">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51520" y="404664"/>
            <a:ext cx="8748464" cy="7109639"/>
          </a:xfrm>
          <a:prstGeom prst="rect">
            <a:avLst/>
          </a:prstGeom>
          <a:noFill/>
        </p:spPr>
        <p:txBody>
          <a:bodyPr wrap="square" rtlCol="0">
            <a:spAutoFit/>
          </a:bodyPr>
          <a:lstStyle/>
          <a:p>
            <a:r>
              <a:rPr lang="fr-FR" sz="2400" dirty="0"/>
              <a:t>	</a:t>
            </a:r>
            <a:r>
              <a:rPr lang="fr-FR" sz="2400" b="1" u="sng" dirty="0"/>
              <a:t>2019-2020</a:t>
            </a:r>
          </a:p>
          <a:p>
            <a:endParaRPr lang="fr-FR" sz="2400" dirty="0"/>
          </a:p>
          <a:p>
            <a:r>
              <a:rPr lang="fr-FR" sz="2400" b="1" dirty="0"/>
              <a:t>2</a:t>
            </a:r>
            <a:r>
              <a:rPr lang="fr-FR" sz="2400" b="1" baseline="30000" dirty="0"/>
              <a:t>nde</a:t>
            </a:r>
            <a:endParaRPr lang="fr-FR" sz="2400" b="1" dirty="0"/>
          </a:p>
          <a:p>
            <a:r>
              <a:rPr lang="fr-FR" sz="2400" dirty="0"/>
              <a:t>Entrée en vigueur de la nouvelle 2</a:t>
            </a:r>
            <a:r>
              <a:rPr lang="fr-FR" sz="2400" baseline="30000" dirty="0"/>
              <a:t>nde </a:t>
            </a:r>
            <a:r>
              <a:rPr lang="fr-FR" sz="2400" dirty="0"/>
              <a:t>et des nouveaux programmes</a:t>
            </a:r>
          </a:p>
          <a:p>
            <a:endParaRPr lang="fr-FR" sz="2400" dirty="0"/>
          </a:p>
          <a:p>
            <a:r>
              <a:rPr lang="fr-FR" sz="2400" b="1" dirty="0"/>
              <a:t>1</a:t>
            </a:r>
            <a:r>
              <a:rPr lang="fr-FR" sz="2400" b="1" baseline="30000" dirty="0"/>
              <a:t>ère</a:t>
            </a:r>
            <a:r>
              <a:rPr lang="fr-FR" sz="2400" b="1" dirty="0"/>
              <a:t> : </a:t>
            </a:r>
          </a:p>
          <a:p>
            <a:r>
              <a:rPr lang="fr-FR" sz="2400" dirty="0"/>
              <a:t>Entrée en vigueur de la nouvelle 1</a:t>
            </a:r>
            <a:r>
              <a:rPr lang="fr-FR" sz="2400" baseline="30000" dirty="0"/>
              <a:t>ère</a:t>
            </a:r>
            <a:r>
              <a:rPr lang="fr-FR" sz="2400" dirty="0"/>
              <a:t> </a:t>
            </a:r>
            <a:r>
              <a:rPr lang="fr-FR" sz="2400" baseline="30000" dirty="0"/>
              <a:t> </a:t>
            </a:r>
            <a:r>
              <a:rPr lang="fr-FR" sz="2400" dirty="0"/>
              <a:t>et des nouveaux programmes : fin des séries</a:t>
            </a:r>
          </a:p>
          <a:p>
            <a:r>
              <a:rPr lang="fr-FR" sz="2400" dirty="0"/>
              <a:t>2</a:t>
            </a:r>
            <a:r>
              <a:rPr lang="fr-FR" sz="2400" baseline="30000" dirty="0"/>
              <a:t>e</a:t>
            </a:r>
            <a:r>
              <a:rPr lang="fr-FR" sz="2400" dirty="0"/>
              <a:t> et 3</a:t>
            </a:r>
            <a:r>
              <a:rPr lang="fr-FR" sz="2400" baseline="30000" dirty="0"/>
              <a:t>e</a:t>
            </a:r>
            <a:r>
              <a:rPr lang="fr-FR" sz="2400" dirty="0"/>
              <a:t> trimestre 2020: 2 sessions d’épreuves communes </a:t>
            </a:r>
          </a:p>
          <a:p>
            <a:r>
              <a:rPr lang="fr-FR" sz="2400" dirty="0"/>
              <a:t>Juin 2020 : EAF unique pour tous les élèves</a:t>
            </a:r>
          </a:p>
          <a:p>
            <a:r>
              <a:rPr lang="fr-FR" sz="2400" dirty="0"/>
              <a:t>Juin 2020 : les élèves de 1</a:t>
            </a:r>
            <a:r>
              <a:rPr lang="fr-FR" sz="2400" baseline="30000" dirty="0"/>
              <a:t>ère</a:t>
            </a:r>
            <a:r>
              <a:rPr lang="fr-FR" sz="2400" dirty="0"/>
              <a:t> abandonnent un enseignement de spécialité sur les trois.</a:t>
            </a:r>
          </a:p>
          <a:p>
            <a:endParaRPr lang="fr-FR" sz="2400" dirty="0"/>
          </a:p>
          <a:p>
            <a:r>
              <a:rPr lang="fr-FR" sz="2400" b="1" dirty="0"/>
              <a:t>Terminale :</a:t>
            </a:r>
          </a:p>
          <a:p>
            <a:r>
              <a:rPr lang="fr-FR" sz="2400" dirty="0"/>
              <a:t>Dernière année sur le modèle actuel</a:t>
            </a:r>
          </a:p>
          <a:p>
            <a:r>
              <a:rPr lang="fr-FR" sz="2400" dirty="0"/>
              <a:t>En CE, vote sur l’usage de la part modulable en terminale (8 h) : AP, dédoublements, options…</a:t>
            </a:r>
          </a:p>
          <a:p>
            <a:endParaRPr lang="fr-FR" sz="2400" dirty="0"/>
          </a:p>
          <a:p>
            <a:endParaRPr lang="fr-FR" sz="2400" dirty="0"/>
          </a:p>
        </p:txBody>
      </p:sp>
    </p:spTree>
    <p:extLst>
      <p:ext uri="{BB962C8B-B14F-4D97-AF65-F5344CB8AC3E}">
        <p14:creationId xmlns:p14="http://schemas.microsoft.com/office/powerpoint/2010/main" val="3665718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animEffect transition="in" filter="randombar(horizontal)">
                                      <p:cBhvr>
                                        <p:cTn id="7" dur="500"/>
                                        <p:tgtEl>
                                          <p:spTgt spid="2">
                                            <p:txEl>
                                              <p:pRg st="5" end="5"/>
                                            </p:txEl>
                                          </p:spTgt>
                                        </p:tgtEl>
                                      </p:cBhvr>
                                    </p:animEffect>
                                  </p:childTnLst>
                                </p:cTn>
                              </p:par>
                              <p:par>
                                <p:cTn id="8" presetID="14" presetClass="entr" presetSubtype="1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randombar(horizontal)">
                                      <p:cBhvr>
                                        <p:cTn id="10" dur="500"/>
                                        <p:tgtEl>
                                          <p:spTgt spid="2">
                                            <p:txEl>
                                              <p:pRg st="6" end="6"/>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5" dur="500"/>
                                        <p:tgtEl>
                                          <p:spTgt spid="2">
                                            <p:txEl>
                                              <p:pRg st="7" end="7"/>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18" dur="500"/>
                                        <p:tgtEl>
                                          <p:spTgt spid="2">
                                            <p:txEl>
                                              <p:pRg st="8" end="8"/>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2">
                                            <p:txEl>
                                              <p:pRg st="9" end="9"/>
                                            </p:txEl>
                                          </p:spTgt>
                                        </p:tgtEl>
                                        <p:attrNameLst>
                                          <p:attrName>style.visibility</p:attrName>
                                        </p:attrNameLst>
                                      </p:cBhvr>
                                      <p:to>
                                        <p:strVal val="visible"/>
                                      </p:to>
                                    </p:set>
                                    <p:animEffect transition="in" filter="barn(inVertical)">
                                      <p:cBhvr>
                                        <p:cTn id="23" dur="500"/>
                                        <p:tgtEl>
                                          <p:spTgt spid="2">
                                            <p:txEl>
                                              <p:pRg st="9"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
                                            <p:txEl>
                                              <p:pRg st="11" end="11"/>
                                            </p:txEl>
                                          </p:spTgt>
                                        </p:tgtEl>
                                        <p:attrNameLst>
                                          <p:attrName>style.visibility</p:attrName>
                                        </p:attrNameLst>
                                      </p:cBhvr>
                                      <p:to>
                                        <p:strVal val="visible"/>
                                      </p:to>
                                    </p:set>
                                    <p:animEffect transition="in" filter="randombar(horizontal)">
                                      <p:cBhvr>
                                        <p:cTn id="28" dur="500"/>
                                        <p:tgtEl>
                                          <p:spTgt spid="2">
                                            <p:txEl>
                                              <p:pRg st="11" end="11"/>
                                            </p:txEl>
                                          </p:spTgt>
                                        </p:tgtEl>
                                      </p:cBhvr>
                                    </p:animEffect>
                                  </p:childTnLst>
                                </p:cTn>
                              </p:par>
                              <p:par>
                                <p:cTn id="29" presetID="14" presetClass="entr" presetSubtype="10" fill="hold" nodeType="withEffect">
                                  <p:stCondLst>
                                    <p:cond delay="0"/>
                                  </p:stCondLst>
                                  <p:childTnLst>
                                    <p:set>
                                      <p:cBhvr>
                                        <p:cTn id="30" dur="1" fill="hold">
                                          <p:stCondLst>
                                            <p:cond delay="0"/>
                                          </p:stCondLst>
                                        </p:cTn>
                                        <p:tgtEl>
                                          <p:spTgt spid="2">
                                            <p:txEl>
                                              <p:pRg st="12" end="12"/>
                                            </p:txEl>
                                          </p:spTgt>
                                        </p:tgtEl>
                                        <p:attrNameLst>
                                          <p:attrName>style.visibility</p:attrName>
                                        </p:attrNameLst>
                                      </p:cBhvr>
                                      <p:to>
                                        <p:strVal val="visible"/>
                                      </p:to>
                                    </p:set>
                                    <p:animEffect transition="in" filter="randombar(horizontal)">
                                      <p:cBhvr>
                                        <p:cTn id="31" dur="500"/>
                                        <p:tgtEl>
                                          <p:spTgt spid="2">
                                            <p:txEl>
                                              <p:pRg st="12" end="12"/>
                                            </p:txEl>
                                          </p:spTgt>
                                        </p:tgtEl>
                                      </p:cBhvr>
                                    </p:animEffect>
                                  </p:childTnLst>
                                </p:cTn>
                              </p:par>
                              <p:par>
                                <p:cTn id="32" presetID="14" presetClass="entr" presetSubtype="10" fill="hold" nodeType="withEffect">
                                  <p:stCondLst>
                                    <p:cond delay="0"/>
                                  </p:stCondLst>
                                  <p:childTnLst>
                                    <p:set>
                                      <p:cBhvr>
                                        <p:cTn id="33" dur="1" fill="hold">
                                          <p:stCondLst>
                                            <p:cond delay="0"/>
                                          </p:stCondLst>
                                        </p:cTn>
                                        <p:tgtEl>
                                          <p:spTgt spid="2">
                                            <p:txEl>
                                              <p:pRg st="13" end="13"/>
                                            </p:txEl>
                                          </p:spTgt>
                                        </p:tgtEl>
                                        <p:attrNameLst>
                                          <p:attrName>style.visibility</p:attrName>
                                        </p:attrNameLst>
                                      </p:cBhvr>
                                      <p:to>
                                        <p:strVal val="visible"/>
                                      </p:to>
                                    </p:set>
                                    <p:animEffect transition="in" filter="randombar(horizontal)">
                                      <p:cBhvr>
                                        <p:cTn id="34" dur="500"/>
                                        <p:tgtEl>
                                          <p:spTgt spid="2">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16C36B8-7F1C-476E-8B0A-2C5ECE7CE628}"/>
              </a:ext>
            </a:extLst>
          </p:cNvPr>
          <p:cNvSpPr txBox="1"/>
          <p:nvPr/>
        </p:nvSpPr>
        <p:spPr>
          <a:xfrm>
            <a:off x="971601" y="1052736"/>
            <a:ext cx="7272807" cy="5632311"/>
          </a:xfrm>
          <a:prstGeom prst="rect">
            <a:avLst/>
          </a:prstGeom>
          <a:noFill/>
        </p:spPr>
        <p:txBody>
          <a:bodyPr wrap="square" rtlCol="0">
            <a:spAutoFit/>
          </a:bodyPr>
          <a:lstStyle/>
          <a:p>
            <a:r>
              <a:rPr lang="fr-FR" dirty="0"/>
              <a:t>Extraits du BO du 26 sept 2018</a:t>
            </a:r>
          </a:p>
          <a:p>
            <a:r>
              <a:rPr lang="fr-FR" dirty="0"/>
              <a:t>Dès le deuxième trimestre, les élèves et leurs familles formulent des intentions d'orientation sur la « fiche dialogue » qui constitue le support des échanges avec le conseil de classe. Pour la voie générale, ils seront invités à mentionner, également, quatre enseignements de spécialité parmi ceux proposés dans l'établissement. Ces souhaits sont portés à cinq au cas où ils comprendraient un enseignement de spécialité qui n'est pas dispensé dans l'établissement de scolarisation de l'élève</a:t>
            </a:r>
          </a:p>
          <a:p>
            <a:endParaRPr lang="fr-FR" dirty="0"/>
          </a:p>
          <a:p>
            <a:r>
              <a:rPr lang="fr-FR" dirty="0"/>
              <a:t>Les souhaits mentionnés sur la « fiche dialogue » font l'objet de recommandations du conseil de classe dès le deuxième trimestre. </a:t>
            </a:r>
          </a:p>
          <a:p>
            <a:endParaRPr lang="fr-FR" dirty="0"/>
          </a:p>
          <a:p>
            <a:endParaRPr lang="fr-FR" dirty="0"/>
          </a:p>
          <a:p>
            <a:r>
              <a:rPr lang="fr-FR" dirty="0"/>
              <a:t>C'est dans ce climat d'approfondissement, de dialogue et de confiance, et en disposant du maximum d'informations, que les familles émettront leurs choix définitifs en fin d'année scolaire, après l'avis du conseil de classe du troisième trimestre, en toute connaissance de cause, pour la réussite et l'implication de l'élève dans la suite de son parcours</a:t>
            </a:r>
          </a:p>
          <a:p>
            <a:endParaRPr lang="fr-FR" dirty="0"/>
          </a:p>
          <a:p>
            <a:endParaRPr lang="fr-FR" dirty="0"/>
          </a:p>
        </p:txBody>
      </p:sp>
    </p:spTree>
    <p:extLst>
      <p:ext uri="{BB962C8B-B14F-4D97-AF65-F5344CB8AC3E}">
        <p14:creationId xmlns:p14="http://schemas.microsoft.com/office/powerpoint/2010/main" val="2123562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3"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t="10603"/>
          <a:stretch/>
        </p:blipFill>
        <p:spPr bwMode="auto">
          <a:xfrm>
            <a:off x="251520" y="1794510"/>
            <a:ext cx="8679536" cy="32186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395536" y="404664"/>
            <a:ext cx="8391504" cy="830997"/>
          </a:xfrm>
          <a:prstGeom prst="rect">
            <a:avLst/>
          </a:prstGeom>
        </p:spPr>
        <p:txBody>
          <a:bodyPr wrap="square">
            <a:spAutoFit/>
          </a:bodyPr>
          <a:lstStyle/>
          <a:p>
            <a:r>
              <a:rPr lang="fr-FR" sz="2800" dirty="0"/>
              <a:t>1. </a:t>
            </a:r>
            <a:r>
              <a:rPr lang="fr-FR" sz="2800" u="sng" dirty="0"/>
              <a:t>Enseignements communs</a:t>
            </a:r>
          </a:p>
          <a:p>
            <a:r>
              <a:rPr lang="fr-FR" sz="2000" dirty="0"/>
              <a:t>(</a:t>
            </a:r>
            <a:r>
              <a:rPr lang="fr-FR" sz="2000" i="1" dirty="0"/>
              <a:t>horaires  hebdomadaires élèves)</a:t>
            </a:r>
            <a:endParaRPr lang="fr-FR" sz="2000" dirty="0"/>
          </a:p>
        </p:txBody>
      </p:sp>
      <p:sp>
        <p:nvSpPr>
          <p:cNvPr id="4" name="Rectangle 3"/>
          <p:cNvSpPr/>
          <p:nvPr/>
        </p:nvSpPr>
        <p:spPr>
          <a:xfrm>
            <a:off x="4355976" y="2348880"/>
            <a:ext cx="86409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p:cNvSpPr/>
          <p:nvPr/>
        </p:nvSpPr>
        <p:spPr>
          <a:xfrm>
            <a:off x="8013360" y="4221088"/>
            <a:ext cx="864096"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ZoneTexte 4"/>
          <p:cNvSpPr txBox="1"/>
          <p:nvPr/>
        </p:nvSpPr>
        <p:spPr>
          <a:xfrm>
            <a:off x="7308304" y="4221088"/>
            <a:ext cx="1835696" cy="369332"/>
          </a:xfrm>
          <a:prstGeom prst="rect">
            <a:avLst/>
          </a:prstGeom>
          <a:noFill/>
        </p:spPr>
        <p:txBody>
          <a:bodyPr wrap="square" rtlCol="0">
            <a:spAutoFit/>
          </a:bodyPr>
          <a:lstStyle/>
          <a:p>
            <a:r>
              <a:rPr lang="fr-FR" dirty="0"/>
              <a:t>18 h annualisées</a:t>
            </a:r>
          </a:p>
        </p:txBody>
      </p:sp>
      <p:pic>
        <p:nvPicPr>
          <p:cNvPr id="12" name="Picture 9"/>
          <p:cNvPicPr>
            <a:picLocks noChangeAspect="1" noChangeArrowheads="1"/>
          </p:cNvPicPr>
          <p:nvPr/>
        </p:nvPicPr>
        <p:blipFill rotWithShape="1">
          <a:blip r:embed="rId2">
            <a:extLst>
              <a:ext uri="{28A0092B-C50C-407E-A947-70E740481C1C}">
                <a14:useLocalDpi xmlns:a14="http://schemas.microsoft.com/office/drawing/2010/main" val="0"/>
              </a:ext>
            </a:extLst>
          </a:blip>
          <a:srcRect l="88977" t="36867" b="56149"/>
          <a:stretch/>
        </p:blipFill>
        <p:spPr bwMode="auto">
          <a:xfrm>
            <a:off x="7967045" y="4590420"/>
            <a:ext cx="956726" cy="2514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ZoneTexte 5"/>
          <p:cNvSpPr txBox="1"/>
          <p:nvPr/>
        </p:nvSpPr>
        <p:spPr>
          <a:xfrm>
            <a:off x="2555776" y="4535666"/>
            <a:ext cx="2592288" cy="369332"/>
          </a:xfrm>
          <a:prstGeom prst="rect">
            <a:avLst/>
          </a:prstGeom>
          <a:noFill/>
        </p:spPr>
        <p:txBody>
          <a:bodyPr wrap="square" rtlCol="0">
            <a:spAutoFit/>
          </a:bodyPr>
          <a:lstStyle/>
          <a:p>
            <a:r>
              <a:rPr lang="fr-FR" dirty="0"/>
              <a:t> et technologie</a:t>
            </a:r>
          </a:p>
        </p:txBody>
      </p:sp>
      <p:sp>
        <p:nvSpPr>
          <p:cNvPr id="7" name="Rectangle 6"/>
          <p:cNvSpPr/>
          <p:nvPr/>
        </p:nvSpPr>
        <p:spPr>
          <a:xfrm>
            <a:off x="7524328" y="4590420"/>
            <a:ext cx="442717" cy="49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p:cNvSpPr/>
          <p:nvPr/>
        </p:nvSpPr>
        <p:spPr>
          <a:xfrm>
            <a:off x="8002691" y="4851360"/>
            <a:ext cx="442717" cy="49476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035" name="Picture 11" descr="haut_parle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96090" y="4199193"/>
            <a:ext cx="1138395" cy="141161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1" descr="haut_parleur.jpg"/>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683658" y="4975770"/>
            <a:ext cx="1296144" cy="141161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6444209" y="4199193"/>
            <a:ext cx="1001980" cy="461665"/>
          </a:xfrm>
          <a:prstGeom prst="rect">
            <a:avLst/>
          </a:prstGeom>
          <a:noFill/>
        </p:spPr>
        <p:txBody>
          <a:bodyPr wrap="square" rtlCol="0">
            <a:spAutoFit/>
          </a:bodyPr>
          <a:lstStyle/>
          <a:p>
            <a:r>
              <a:rPr lang="fr-FR" sz="2400" b="1" dirty="0">
                <a:solidFill>
                  <a:srgbClr val="FF0000"/>
                </a:solidFill>
              </a:rPr>
              <a:t>risque</a:t>
            </a:r>
          </a:p>
        </p:txBody>
      </p:sp>
      <p:sp>
        <p:nvSpPr>
          <p:cNvPr id="9" name="ZoneTexte 8"/>
          <p:cNvSpPr txBox="1"/>
          <p:nvPr/>
        </p:nvSpPr>
        <p:spPr>
          <a:xfrm>
            <a:off x="1979802" y="4975770"/>
            <a:ext cx="2611486" cy="461665"/>
          </a:xfrm>
          <a:prstGeom prst="rect">
            <a:avLst/>
          </a:prstGeom>
          <a:noFill/>
        </p:spPr>
        <p:txBody>
          <a:bodyPr wrap="square" rtlCol="0">
            <a:spAutoFit/>
          </a:bodyPr>
          <a:lstStyle/>
          <a:p>
            <a:r>
              <a:rPr lang="fr-FR" sz="2400" b="1" dirty="0">
                <a:solidFill>
                  <a:srgbClr val="FF0000"/>
                </a:solidFill>
              </a:rPr>
              <a:t>quel enseignant ?</a:t>
            </a:r>
          </a:p>
        </p:txBody>
      </p:sp>
      <p:cxnSp>
        <p:nvCxnSpPr>
          <p:cNvPr id="11" name="Connecteur droit 10"/>
          <p:cNvCxnSpPr/>
          <p:nvPr/>
        </p:nvCxnSpPr>
        <p:spPr>
          <a:xfrm>
            <a:off x="7446189" y="4535666"/>
            <a:ext cx="1484867"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395547" y="4883904"/>
            <a:ext cx="3600389"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27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035"/>
                                        </p:tgtEl>
                                        <p:attrNameLst>
                                          <p:attrName>style.visibility</p:attrName>
                                        </p:attrNameLst>
                                      </p:cBhvr>
                                      <p:to>
                                        <p:strVal val="visible"/>
                                      </p:to>
                                    </p:set>
                                    <p:anim calcmode="lin" valueType="num">
                                      <p:cBhvr>
                                        <p:cTn id="12" dur="500" fill="hold"/>
                                        <p:tgtEl>
                                          <p:spTgt spid="1035"/>
                                        </p:tgtEl>
                                        <p:attrNameLst>
                                          <p:attrName>ppt_w</p:attrName>
                                        </p:attrNameLst>
                                      </p:cBhvr>
                                      <p:tavLst>
                                        <p:tav tm="0">
                                          <p:val>
                                            <p:fltVal val="0"/>
                                          </p:val>
                                        </p:tav>
                                        <p:tav tm="100000">
                                          <p:val>
                                            <p:strVal val="#ppt_w"/>
                                          </p:val>
                                        </p:tav>
                                      </p:tavLst>
                                    </p:anim>
                                    <p:anim calcmode="lin" valueType="num">
                                      <p:cBhvr>
                                        <p:cTn id="13" dur="500" fill="hold"/>
                                        <p:tgtEl>
                                          <p:spTgt spid="1035"/>
                                        </p:tgtEl>
                                        <p:attrNameLst>
                                          <p:attrName>ppt_h</p:attrName>
                                        </p:attrNameLst>
                                      </p:cBhvr>
                                      <p:tavLst>
                                        <p:tav tm="0">
                                          <p:val>
                                            <p:fltVal val="0"/>
                                          </p:val>
                                        </p:tav>
                                        <p:tav tm="100000">
                                          <p:val>
                                            <p:strVal val="#ppt_h"/>
                                          </p:val>
                                        </p:tav>
                                      </p:tavLst>
                                    </p:anim>
                                    <p:animEffect transition="in" filter="fade">
                                      <p:cBhvr>
                                        <p:cTn id="14" dur="500"/>
                                        <p:tgtEl>
                                          <p:spTgt spid="1035"/>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barn(inVertical)">
                                      <p:cBhvr>
                                        <p:cTn id="27" dur="500"/>
                                        <p:tgtEl>
                                          <p:spTgt spid="18"/>
                                        </p:tgtEl>
                                      </p:cBhvr>
                                    </p:animEffect>
                                  </p:childTnLst>
                                </p:cTn>
                              </p:par>
                              <p:par>
                                <p:cTn id="28" presetID="22" presetClass="entr" presetSubtype="8" fill="hold" nodeType="with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wipe(left)">
                                      <p:cBhvr>
                                        <p:cTn id="30" dur="500"/>
                                        <p:tgtEl>
                                          <p:spTgt spid="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B697840-CF9E-4274-A97C-B7BCCE6FBD1E}"/>
              </a:ext>
            </a:extLst>
          </p:cNvPr>
          <p:cNvSpPr/>
          <p:nvPr/>
        </p:nvSpPr>
        <p:spPr>
          <a:xfrm>
            <a:off x="359532" y="1988840"/>
            <a:ext cx="8424936" cy="4531497"/>
          </a:xfrm>
          <a:prstGeom prst="rect">
            <a:avLst/>
          </a:prstGeom>
        </p:spPr>
        <p:txBody>
          <a:bodyPr wrap="square">
            <a:spAutoFit/>
          </a:bodyPr>
          <a:lstStyle/>
          <a:p>
            <a:pPr>
              <a:lnSpc>
                <a:spcPct val="115000"/>
              </a:lnSpc>
              <a:spcAft>
                <a:spcPts val="0"/>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Des conventions pourront être mises en place entre deux établissements géographiquement proches afin de permettre à leurs élèves de suivre des enseignements de spécialité qui ne seraient pas offerts dans leur lycée de scolarisation.</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Lorsque des solutions proches ne pourront être trouvées, et dans des cas exceptionnels, un des enseignements pourra être suivi à distance, notamment dans le cas où il serait proposé par le </a:t>
            </a:r>
            <a:r>
              <a:rPr lang="fr-FR" dirty="0" err="1">
                <a:solidFill>
                  <a:srgbClr val="000000"/>
                </a:solidFill>
                <a:latin typeface="Arial" panose="020B0604020202020204" pitchFamily="34" charset="0"/>
                <a:ea typeface="Times New Roman" panose="02020603050405020304" pitchFamily="18" charset="0"/>
                <a:cs typeface="Times New Roman" panose="02020603050405020304" pitchFamily="18" charset="0"/>
              </a:rPr>
              <a:t>Cned</a:t>
            </a: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Lorsque le choix des enseignements de spécialité nécessite un changement d'établissement, une procédure d'affectation particulière peut être mise en place au niveau académique.</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L'ensemble du processus doit permettre d'assurer une large gamme de choix d'enseignements de spécialité.</a:t>
            </a:r>
            <a:endParaRPr lang="fr-FR" sz="2400" dirty="0">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0"/>
              </a:spcAft>
            </a:pPr>
            <a:r>
              <a:rPr lang="fr-FR"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Le sens profond de cette évolution est de développer l'autonomie et la créativité des élèves, facteurs essentiels de réussite au XXIe siècle.</a:t>
            </a:r>
            <a:endParaRPr lang="fr-FR" sz="2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8842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683568" y="620688"/>
            <a:ext cx="8208912" cy="3785652"/>
          </a:xfrm>
          <a:prstGeom prst="rect">
            <a:avLst/>
          </a:prstGeom>
          <a:noFill/>
        </p:spPr>
        <p:txBody>
          <a:bodyPr wrap="square" rtlCol="0">
            <a:spAutoFit/>
          </a:bodyPr>
          <a:lstStyle/>
          <a:p>
            <a:r>
              <a:rPr lang="fr-FR" sz="2400" dirty="0"/>
              <a:t>	</a:t>
            </a:r>
            <a:r>
              <a:rPr lang="fr-FR" sz="2400" b="1" u="sng" dirty="0"/>
              <a:t>2020-2021</a:t>
            </a:r>
          </a:p>
          <a:p>
            <a:endParaRPr lang="fr-FR" sz="2400" dirty="0"/>
          </a:p>
          <a:p>
            <a:r>
              <a:rPr lang="fr-FR" sz="2400" dirty="0"/>
              <a:t>Entrée en vigueur de la nouvelle terminale.</a:t>
            </a:r>
          </a:p>
          <a:p>
            <a:endParaRPr lang="fr-FR" sz="2400" dirty="0"/>
          </a:p>
          <a:p>
            <a:r>
              <a:rPr lang="fr-FR" sz="2400" dirty="0"/>
              <a:t>Première, 2</a:t>
            </a:r>
            <a:r>
              <a:rPr lang="fr-FR" sz="2400" baseline="30000" dirty="0"/>
              <a:t>e</a:t>
            </a:r>
            <a:r>
              <a:rPr lang="fr-FR" sz="2400" dirty="0"/>
              <a:t> et 3</a:t>
            </a:r>
            <a:r>
              <a:rPr lang="fr-FR" sz="2400" baseline="30000" dirty="0"/>
              <a:t>e</a:t>
            </a:r>
            <a:r>
              <a:rPr lang="fr-FR" sz="2400" dirty="0"/>
              <a:t> trimestre 2021: </a:t>
            </a:r>
          </a:p>
          <a:p>
            <a:r>
              <a:rPr lang="fr-FR" sz="2400" dirty="0"/>
              <a:t>2 sessions d’épreuves communes </a:t>
            </a:r>
          </a:p>
          <a:p>
            <a:endParaRPr lang="fr-FR" sz="2400" dirty="0"/>
          </a:p>
          <a:p>
            <a:r>
              <a:rPr lang="fr-FR" sz="2400" dirty="0"/>
              <a:t>Terminale, 3</a:t>
            </a:r>
            <a:r>
              <a:rPr lang="fr-FR" sz="2400" baseline="30000" dirty="0"/>
              <a:t>e</a:t>
            </a:r>
            <a:r>
              <a:rPr lang="fr-FR" sz="2400" dirty="0"/>
              <a:t> trimestre 2021 :</a:t>
            </a:r>
          </a:p>
          <a:p>
            <a:r>
              <a:rPr lang="fr-FR" sz="2400" dirty="0"/>
              <a:t>1 session d’épreuves communes + épreuves des 2 spécialités</a:t>
            </a:r>
          </a:p>
          <a:p>
            <a:r>
              <a:rPr lang="fr-FR" sz="2400" dirty="0"/>
              <a:t>juin 2021 : épreuve de philosophie (unifiée) + grand oral</a:t>
            </a:r>
          </a:p>
        </p:txBody>
      </p:sp>
    </p:spTree>
    <p:extLst>
      <p:ext uri="{BB962C8B-B14F-4D97-AF65-F5344CB8AC3E}">
        <p14:creationId xmlns:p14="http://schemas.microsoft.com/office/powerpoint/2010/main" val="831697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Effect transition="in" filter="wipe(down)">
                                      <p:cBhvr>
                                        <p:cTn id="7" dur="500"/>
                                        <p:tgtEl>
                                          <p:spTgt spid="2">
                                            <p:txEl>
                                              <p:pRg st="4" end="4"/>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5" end="5"/>
                                            </p:txEl>
                                          </p:spTgt>
                                        </p:tgtEl>
                                        <p:attrNameLst>
                                          <p:attrName>style.visibility</p:attrName>
                                        </p:attrNameLst>
                                      </p:cBhvr>
                                      <p:to>
                                        <p:strVal val="visible"/>
                                      </p:to>
                                    </p:set>
                                    <p:animEffect transition="in" filter="wipe(down)">
                                      <p:cBhvr>
                                        <p:cTn id="10" dur="500"/>
                                        <p:tgtEl>
                                          <p:spTgt spid="2">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
                                            <p:txEl>
                                              <p:pRg st="7" end="7"/>
                                            </p:txEl>
                                          </p:spTgt>
                                        </p:tgtEl>
                                        <p:attrNameLst>
                                          <p:attrName>style.visibility</p:attrName>
                                        </p:attrNameLst>
                                      </p:cBhvr>
                                      <p:to>
                                        <p:strVal val="visible"/>
                                      </p:to>
                                    </p:set>
                                    <p:animEffect transition="in" filter="randombar(horizontal)">
                                      <p:cBhvr>
                                        <p:cTn id="15" dur="500"/>
                                        <p:tgtEl>
                                          <p:spTgt spid="2">
                                            <p:txEl>
                                              <p:pRg st="7" end="7"/>
                                            </p:txEl>
                                          </p:spTgt>
                                        </p:tgtEl>
                                      </p:cBhvr>
                                    </p:animEffect>
                                  </p:childTnLst>
                                </p:cTn>
                              </p:par>
                              <p:par>
                                <p:cTn id="16" presetID="14" presetClass="entr" presetSubtype="10" fill="hold" nodeType="withEffect">
                                  <p:stCondLst>
                                    <p:cond delay="0"/>
                                  </p:stCondLst>
                                  <p:childTnLst>
                                    <p:set>
                                      <p:cBhvr>
                                        <p:cTn id="17" dur="1" fill="hold">
                                          <p:stCondLst>
                                            <p:cond delay="0"/>
                                          </p:stCondLst>
                                        </p:cTn>
                                        <p:tgtEl>
                                          <p:spTgt spid="2">
                                            <p:txEl>
                                              <p:pRg st="8" end="8"/>
                                            </p:txEl>
                                          </p:spTgt>
                                        </p:tgtEl>
                                        <p:attrNameLst>
                                          <p:attrName>style.visibility</p:attrName>
                                        </p:attrNameLst>
                                      </p:cBhvr>
                                      <p:to>
                                        <p:strVal val="visible"/>
                                      </p:to>
                                    </p:set>
                                    <p:animEffect transition="in" filter="randombar(horizontal)">
                                      <p:cBhvr>
                                        <p:cTn id="18" dur="500"/>
                                        <p:tgtEl>
                                          <p:spTgt spid="2">
                                            <p:txEl>
                                              <p:pRg st="8" end="8"/>
                                            </p:txEl>
                                          </p:spTgt>
                                        </p:tgtEl>
                                      </p:cBhvr>
                                    </p:animEffect>
                                  </p:childTnLst>
                                </p:cTn>
                              </p:par>
                              <p:par>
                                <p:cTn id="19" presetID="14" presetClass="entr" presetSubtype="10" fill="hold" nodeType="withEffect">
                                  <p:stCondLst>
                                    <p:cond delay="0"/>
                                  </p:stCondLst>
                                  <p:childTnLst>
                                    <p:set>
                                      <p:cBhvr>
                                        <p:cTn id="20" dur="1" fill="hold">
                                          <p:stCondLst>
                                            <p:cond delay="0"/>
                                          </p:stCondLst>
                                        </p:cTn>
                                        <p:tgtEl>
                                          <p:spTgt spid="2">
                                            <p:txEl>
                                              <p:pRg st="9" end="9"/>
                                            </p:txEl>
                                          </p:spTgt>
                                        </p:tgtEl>
                                        <p:attrNameLst>
                                          <p:attrName>style.visibility</p:attrName>
                                        </p:attrNameLst>
                                      </p:cBhvr>
                                      <p:to>
                                        <p:strVal val="visible"/>
                                      </p:to>
                                    </p:set>
                                    <p:animEffect transition="in" filter="randombar(horizontal)">
                                      <p:cBhvr>
                                        <p:cTn id="21" dur="500"/>
                                        <p:tgtEl>
                                          <p:spTgt spid="2">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au 2"/>
          <p:cNvGraphicFramePr>
            <a:graphicFrameLocks noGrp="1"/>
          </p:cNvGraphicFramePr>
          <p:nvPr>
            <p:extLst>
              <p:ext uri="{D42A27DB-BD31-4B8C-83A1-F6EECF244321}">
                <p14:modId xmlns:p14="http://schemas.microsoft.com/office/powerpoint/2010/main" val="1636570853"/>
              </p:ext>
            </p:extLst>
          </p:nvPr>
        </p:nvGraphicFramePr>
        <p:xfrm>
          <a:off x="395536" y="1836192"/>
          <a:ext cx="8496944" cy="3535680"/>
        </p:xfrm>
        <a:graphic>
          <a:graphicData uri="http://schemas.openxmlformats.org/drawingml/2006/table">
            <a:tbl>
              <a:tblPr firstRow="1" bandRow="1">
                <a:tableStyleId>{5C22544A-7EE6-4342-B048-85BDC9FD1C3A}</a:tableStyleId>
              </a:tblPr>
              <a:tblGrid>
                <a:gridCol w="4248472">
                  <a:extLst>
                    <a:ext uri="{9D8B030D-6E8A-4147-A177-3AD203B41FA5}">
                      <a16:colId xmlns:a16="http://schemas.microsoft.com/office/drawing/2014/main" val="20000"/>
                    </a:ext>
                  </a:extLst>
                </a:gridCol>
                <a:gridCol w="4248472">
                  <a:extLst>
                    <a:ext uri="{9D8B030D-6E8A-4147-A177-3AD203B41FA5}">
                      <a16:colId xmlns:a16="http://schemas.microsoft.com/office/drawing/2014/main" val="20001"/>
                    </a:ext>
                  </a:extLst>
                </a:gridCol>
              </a:tblGrid>
              <a:tr h="0">
                <a:tc>
                  <a:txBody>
                    <a:bodyPr/>
                    <a:lstStyle/>
                    <a:p>
                      <a:pPr algn="ctr"/>
                      <a:r>
                        <a:rPr lang="fr-FR" sz="2000" dirty="0"/>
                        <a:t>1 option</a:t>
                      </a:r>
                      <a:r>
                        <a:rPr lang="fr-FR" sz="2000" baseline="0" dirty="0"/>
                        <a:t> générale (3 h)</a:t>
                      </a:r>
                      <a:endParaRPr lang="fr-FR" sz="2000" dirty="0"/>
                    </a:p>
                  </a:txBody>
                  <a:tcPr/>
                </a:tc>
                <a:tc>
                  <a:txBody>
                    <a:bodyPr/>
                    <a:lstStyle/>
                    <a:p>
                      <a:pPr algn="ctr"/>
                      <a:r>
                        <a:rPr lang="fr-FR" sz="2000" dirty="0"/>
                        <a:t>     1 option technologique (1h30)</a:t>
                      </a:r>
                    </a:p>
                  </a:txBody>
                  <a:tcPr/>
                </a:tc>
                <a:extLst>
                  <a:ext uri="{0D108BD9-81ED-4DB2-BD59-A6C34878D82A}">
                    <a16:rowId xmlns:a16="http://schemas.microsoft.com/office/drawing/2014/main" val="10000"/>
                  </a:ext>
                </a:extLst>
              </a:tr>
              <a:tr h="370840">
                <a:tc>
                  <a:txBody>
                    <a:bodyPr/>
                    <a:lstStyle/>
                    <a:p>
                      <a:r>
                        <a:rPr lang="fr-FR" dirty="0"/>
                        <a:t>latin</a:t>
                      </a:r>
                    </a:p>
                  </a:txBody>
                  <a:tcPr/>
                </a:tc>
                <a:tc>
                  <a:txBody>
                    <a:bodyPr/>
                    <a:lstStyle/>
                    <a:p>
                      <a:r>
                        <a:rPr lang="fr-FR" dirty="0"/>
                        <a:t>management</a:t>
                      </a:r>
                      <a:r>
                        <a:rPr lang="fr-FR" baseline="0" dirty="0"/>
                        <a:t> et gestion</a:t>
                      </a:r>
                      <a:endParaRPr lang="fr-FR" dirty="0"/>
                    </a:p>
                  </a:txBody>
                  <a:tcPr/>
                </a:tc>
                <a:extLst>
                  <a:ext uri="{0D108BD9-81ED-4DB2-BD59-A6C34878D82A}">
                    <a16:rowId xmlns:a16="http://schemas.microsoft.com/office/drawing/2014/main" val="10001"/>
                  </a:ext>
                </a:extLst>
              </a:tr>
              <a:tr h="370840">
                <a:tc>
                  <a:txBody>
                    <a:bodyPr/>
                    <a:lstStyle/>
                    <a:p>
                      <a:r>
                        <a:rPr lang="fr-FR" dirty="0"/>
                        <a:t>grec</a:t>
                      </a:r>
                    </a:p>
                  </a:txBody>
                  <a:tcPr/>
                </a:tc>
                <a:tc>
                  <a:txBody>
                    <a:bodyPr/>
                    <a:lstStyle/>
                    <a:p>
                      <a:r>
                        <a:rPr lang="fr-FR" dirty="0"/>
                        <a:t>santé et social</a:t>
                      </a:r>
                    </a:p>
                  </a:txBody>
                  <a:tcPr/>
                </a:tc>
                <a:extLst>
                  <a:ext uri="{0D108BD9-81ED-4DB2-BD59-A6C34878D82A}">
                    <a16:rowId xmlns:a16="http://schemas.microsoft.com/office/drawing/2014/main" val="10002"/>
                  </a:ext>
                </a:extLst>
              </a:tr>
              <a:tr h="370840">
                <a:tc>
                  <a:txBody>
                    <a:bodyPr/>
                    <a:lstStyle/>
                    <a:p>
                      <a:r>
                        <a:rPr lang="fr-FR" dirty="0"/>
                        <a:t>3</a:t>
                      </a:r>
                      <a:r>
                        <a:rPr lang="fr-FR" baseline="30000" dirty="0"/>
                        <a:t>ème</a:t>
                      </a:r>
                      <a:r>
                        <a:rPr lang="fr-FR" dirty="0"/>
                        <a:t> langue vivante</a:t>
                      </a:r>
                    </a:p>
                  </a:txBody>
                  <a:tcPr/>
                </a:tc>
                <a:tc>
                  <a:txBody>
                    <a:bodyPr/>
                    <a:lstStyle/>
                    <a:p>
                      <a:r>
                        <a:rPr lang="fr-FR" dirty="0"/>
                        <a:t>biotechnologies</a:t>
                      </a:r>
                    </a:p>
                  </a:txBody>
                  <a:tcPr/>
                </a:tc>
                <a:extLst>
                  <a:ext uri="{0D108BD9-81ED-4DB2-BD59-A6C34878D82A}">
                    <a16:rowId xmlns:a16="http://schemas.microsoft.com/office/drawing/2014/main" val="10003"/>
                  </a:ext>
                </a:extLst>
              </a:tr>
              <a:tr h="370840">
                <a:tc>
                  <a:txBody>
                    <a:bodyPr/>
                    <a:lstStyle/>
                    <a:p>
                      <a:r>
                        <a:rPr lang="fr-FR" dirty="0"/>
                        <a:t>arts (au choix) : arts plastiques,</a:t>
                      </a:r>
                      <a:r>
                        <a:rPr lang="fr-FR" baseline="0" dirty="0"/>
                        <a:t> cinéma-audiovisuel, théâtre, histoire des arts, musique, danse</a:t>
                      </a:r>
                      <a:endParaRPr lang="fr-FR" dirty="0"/>
                    </a:p>
                  </a:txBody>
                  <a:tcPr/>
                </a:tc>
                <a:tc>
                  <a:txBody>
                    <a:bodyPr/>
                    <a:lstStyle/>
                    <a:p>
                      <a:r>
                        <a:rPr lang="fr-FR" dirty="0"/>
                        <a:t>sciences et laboratoire</a:t>
                      </a:r>
                    </a:p>
                  </a:txBody>
                  <a:tcPr/>
                </a:tc>
                <a:extLst>
                  <a:ext uri="{0D108BD9-81ED-4DB2-BD59-A6C34878D82A}">
                    <a16:rowId xmlns:a16="http://schemas.microsoft.com/office/drawing/2014/main" val="10004"/>
                  </a:ext>
                </a:extLst>
              </a:tr>
              <a:tr h="370840">
                <a:tc>
                  <a:txBody>
                    <a:bodyPr/>
                    <a:lstStyle/>
                    <a:p>
                      <a:r>
                        <a:rPr lang="fr-FR" dirty="0"/>
                        <a:t>EPS</a:t>
                      </a:r>
                    </a:p>
                  </a:txBody>
                  <a:tcPr/>
                </a:tc>
                <a:tc>
                  <a:txBody>
                    <a:bodyPr/>
                    <a:lstStyle/>
                    <a:p>
                      <a:r>
                        <a:rPr lang="fr-FR" dirty="0"/>
                        <a:t>sciences de l’ingénieur</a:t>
                      </a:r>
                    </a:p>
                  </a:txBody>
                  <a:tcPr/>
                </a:tc>
                <a:extLst>
                  <a:ext uri="{0D108BD9-81ED-4DB2-BD59-A6C34878D82A}">
                    <a16:rowId xmlns:a16="http://schemas.microsoft.com/office/drawing/2014/main" val="10005"/>
                  </a:ext>
                </a:extLst>
              </a:tr>
              <a:tr h="370840">
                <a:tc>
                  <a:txBody>
                    <a:bodyPr/>
                    <a:lstStyle/>
                    <a:p>
                      <a:endParaRPr lang="fr-FR" dirty="0"/>
                    </a:p>
                  </a:txBody>
                  <a:tcPr/>
                </a:tc>
                <a:tc>
                  <a:txBody>
                    <a:bodyPr/>
                    <a:lstStyle/>
                    <a:p>
                      <a:r>
                        <a:rPr lang="fr-FR" dirty="0"/>
                        <a:t>création et innovation</a:t>
                      </a:r>
                      <a:r>
                        <a:rPr lang="fr-FR" baseline="0" dirty="0"/>
                        <a:t> technologiques</a:t>
                      </a:r>
                      <a:endParaRPr lang="fr-FR" dirty="0"/>
                    </a:p>
                  </a:txBody>
                  <a:tcPr/>
                </a:tc>
                <a:extLst>
                  <a:ext uri="{0D108BD9-81ED-4DB2-BD59-A6C34878D82A}">
                    <a16:rowId xmlns:a16="http://schemas.microsoft.com/office/drawing/2014/main" val="10006"/>
                  </a:ext>
                </a:extLst>
              </a:tr>
              <a:tr h="370840">
                <a:tc>
                  <a:txBody>
                    <a:bodyPr/>
                    <a:lstStyle/>
                    <a:p>
                      <a:endParaRPr lang="fr-FR" dirty="0"/>
                    </a:p>
                  </a:txBody>
                  <a:tcPr/>
                </a:tc>
                <a:tc>
                  <a:txBody>
                    <a:bodyPr/>
                    <a:lstStyle/>
                    <a:p>
                      <a:r>
                        <a:rPr lang="fr-FR" dirty="0"/>
                        <a:t>création et culture- design</a:t>
                      </a:r>
                    </a:p>
                  </a:txBody>
                  <a:tcPr/>
                </a:tc>
                <a:extLst>
                  <a:ext uri="{0D108BD9-81ED-4DB2-BD59-A6C34878D82A}">
                    <a16:rowId xmlns:a16="http://schemas.microsoft.com/office/drawing/2014/main" val="10007"/>
                  </a:ext>
                </a:extLst>
              </a:tr>
            </a:tbl>
          </a:graphicData>
        </a:graphic>
      </p:graphicFrame>
      <p:sp>
        <p:nvSpPr>
          <p:cNvPr id="4" name="ZoneTexte 3"/>
          <p:cNvSpPr txBox="1"/>
          <p:nvPr/>
        </p:nvSpPr>
        <p:spPr>
          <a:xfrm>
            <a:off x="2652936" y="1095127"/>
            <a:ext cx="8820472" cy="461665"/>
          </a:xfrm>
          <a:prstGeom prst="rect">
            <a:avLst/>
          </a:prstGeom>
          <a:noFill/>
        </p:spPr>
        <p:txBody>
          <a:bodyPr wrap="square" rtlCol="0">
            <a:spAutoFit/>
          </a:bodyPr>
          <a:lstStyle/>
          <a:p>
            <a:r>
              <a:rPr lang="fr-FR" sz="2400" dirty="0"/>
              <a:t>     2 </a:t>
            </a:r>
            <a:r>
              <a:rPr lang="fr-FR" sz="2400"/>
              <a:t>options « au plus »</a:t>
            </a:r>
            <a:endParaRPr lang="fr-FR" sz="2400" dirty="0"/>
          </a:p>
        </p:txBody>
      </p:sp>
      <p:cxnSp>
        <p:nvCxnSpPr>
          <p:cNvPr id="6" name="Connecteur droit avec flèche 5"/>
          <p:cNvCxnSpPr/>
          <p:nvPr/>
        </p:nvCxnSpPr>
        <p:spPr>
          <a:xfrm flipH="1">
            <a:off x="2900887" y="1512422"/>
            <a:ext cx="108012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 name="Connecteur droit avec flèche 6"/>
          <p:cNvCxnSpPr/>
          <p:nvPr/>
        </p:nvCxnSpPr>
        <p:spPr>
          <a:xfrm>
            <a:off x="4773095" y="1512422"/>
            <a:ext cx="864096"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ZoneTexte 9"/>
          <p:cNvSpPr txBox="1"/>
          <p:nvPr/>
        </p:nvSpPr>
        <p:spPr>
          <a:xfrm>
            <a:off x="1403648" y="2276872"/>
            <a:ext cx="1892806" cy="584775"/>
          </a:xfrm>
          <a:prstGeom prst="rect">
            <a:avLst/>
          </a:prstGeom>
          <a:noFill/>
        </p:spPr>
        <p:txBody>
          <a:bodyPr wrap="square" rtlCol="0">
            <a:spAutoFit/>
          </a:bodyPr>
          <a:lstStyle/>
          <a:p>
            <a:r>
              <a:rPr lang="fr-FR" sz="1600" b="1" dirty="0">
                <a:solidFill>
                  <a:srgbClr val="00B050"/>
                </a:solidFill>
              </a:rPr>
              <a:t>Peut être en plus</a:t>
            </a:r>
          </a:p>
          <a:p>
            <a:r>
              <a:rPr lang="fr-FR" sz="1600" b="1" dirty="0">
                <a:solidFill>
                  <a:srgbClr val="00B050"/>
                </a:solidFill>
              </a:rPr>
              <a:t>de l’option générale</a:t>
            </a:r>
          </a:p>
        </p:txBody>
      </p:sp>
      <p:sp>
        <p:nvSpPr>
          <p:cNvPr id="11" name="Rectangle avec flèche vers la gauche 10"/>
          <p:cNvSpPr/>
          <p:nvPr/>
        </p:nvSpPr>
        <p:spPr>
          <a:xfrm>
            <a:off x="834500" y="2304685"/>
            <a:ext cx="2448272" cy="648072"/>
          </a:xfrm>
          <a:prstGeom prst="leftArrowCallout">
            <a:avLst>
              <a:gd name="adj1" fmla="val 25000"/>
              <a:gd name="adj2" fmla="val 25000"/>
              <a:gd name="adj3" fmla="val 25000"/>
              <a:gd name="adj4" fmla="val 74501"/>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rgbClr val="00B050"/>
              </a:solidFill>
            </a:endParaRPr>
          </a:p>
        </p:txBody>
      </p:sp>
      <p:pic>
        <p:nvPicPr>
          <p:cNvPr id="14" name="Picture 11" descr="haut_parleu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5677926"/>
            <a:ext cx="993183" cy="1231547"/>
          </a:xfrm>
          <a:prstGeom prst="rect">
            <a:avLst/>
          </a:prstGeom>
          <a:noFill/>
          <a:extLst>
            <a:ext uri="{909E8E84-426E-40DD-AFC4-6F175D3DCCD1}">
              <a14:hiddenFill xmlns:a14="http://schemas.microsoft.com/office/drawing/2010/main">
                <a:solidFill>
                  <a:srgbClr val="FFFFFF"/>
                </a:solidFill>
              </a14:hiddenFill>
            </a:ext>
          </a:extLst>
        </p:spPr>
      </p:pic>
      <p:sp>
        <p:nvSpPr>
          <p:cNvPr id="15" name="ZoneTexte 14"/>
          <p:cNvSpPr txBox="1"/>
          <p:nvPr/>
        </p:nvSpPr>
        <p:spPr>
          <a:xfrm>
            <a:off x="1244702" y="5665424"/>
            <a:ext cx="7215729" cy="830997"/>
          </a:xfrm>
          <a:prstGeom prst="rect">
            <a:avLst/>
          </a:prstGeom>
          <a:noFill/>
        </p:spPr>
        <p:txBody>
          <a:bodyPr wrap="square" rtlCol="0">
            <a:spAutoFit/>
          </a:bodyPr>
          <a:lstStyle/>
          <a:p>
            <a:r>
              <a:rPr lang="fr-FR" sz="2400" b="1" dirty="0">
                <a:solidFill>
                  <a:srgbClr val="FF0000"/>
                </a:solidFill>
              </a:rPr>
              <a:t>- réduction du nombre d’options </a:t>
            </a:r>
          </a:p>
          <a:p>
            <a:r>
              <a:rPr lang="fr-FR" sz="2400" b="1" dirty="0">
                <a:solidFill>
                  <a:srgbClr val="FF0000"/>
                </a:solidFill>
              </a:rPr>
              <a:t>- mise en concurrence des enseignements</a:t>
            </a:r>
          </a:p>
        </p:txBody>
      </p:sp>
      <p:sp>
        <p:nvSpPr>
          <p:cNvPr id="2" name="ZoneTexte 1"/>
          <p:cNvSpPr txBox="1"/>
          <p:nvPr/>
        </p:nvSpPr>
        <p:spPr>
          <a:xfrm>
            <a:off x="251520" y="188640"/>
            <a:ext cx="5040560" cy="523220"/>
          </a:xfrm>
          <a:prstGeom prst="rect">
            <a:avLst/>
          </a:prstGeom>
          <a:noFill/>
        </p:spPr>
        <p:txBody>
          <a:bodyPr wrap="square" rtlCol="0">
            <a:spAutoFit/>
          </a:bodyPr>
          <a:lstStyle/>
          <a:p>
            <a:r>
              <a:rPr lang="fr-FR" sz="2800" dirty="0"/>
              <a:t>2. </a:t>
            </a:r>
            <a:r>
              <a:rPr lang="fr-FR" sz="2800" u="sng" dirty="0"/>
              <a:t>Enseignements optionnels</a:t>
            </a:r>
          </a:p>
        </p:txBody>
      </p:sp>
    </p:spTree>
    <p:extLst>
      <p:ext uri="{BB962C8B-B14F-4D97-AF65-F5344CB8AC3E}">
        <p14:creationId xmlns:p14="http://schemas.microsoft.com/office/powerpoint/2010/main" val="1015661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4" presetClass="entr" presetSubtype="1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randombar(horizontal)">
                                      <p:cBhvr>
                                        <p:cTn id="10" dur="500"/>
                                        <p:tgtEl>
                                          <p:spTgt spid="6"/>
                                        </p:tgtEl>
                                      </p:cBhvr>
                                    </p:animEffect>
                                  </p:childTnLst>
                                </p:cTn>
                              </p:par>
                              <p:par>
                                <p:cTn id="11" presetID="14" presetClass="entr" presetSubtype="1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500" fill="hold"/>
                                        <p:tgtEl>
                                          <p:spTgt spid="10"/>
                                        </p:tgtEl>
                                        <p:attrNameLst>
                                          <p:attrName>ppt_w</p:attrName>
                                        </p:attrNameLst>
                                      </p:cBhvr>
                                      <p:tavLst>
                                        <p:tav tm="0">
                                          <p:val>
                                            <p:fltVal val="0"/>
                                          </p:val>
                                        </p:tav>
                                        <p:tav tm="100000">
                                          <p:val>
                                            <p:strVal val="#ppt_w"/>
                                          </p:val>
                                        </p:tav>
                                      </p:tavLst>
                                    </p:anim>
                                    <p:anim calcmode="lin" valueType="num">
                                      <p:cBhvr>
                                        <p:cTn id="19" dur="500" fill="hold"/>
                                        <p:tgtEl>
                                          <p:spTgt spid="10"/>
                                        </p:tgtEl>
                                        <p:attrNameLst>
                                          <p:attrName>ppt_h</p:attrName>
                                        </p:attrNameLst>
                                      </p:cBhvr>
                                      <p:tavLst>
                                        <p:tav tm="0">
                                          <p:val>
                                            <p:fltVal val="0"/>
                                          </p:val>
                                        </p:tav>
                                        <p:tav tm="100000">
                                          <p:val>
                                            <p:strVal val="#ppt_h"/>
                                          </p:val>
                                        </p:tav>
                                      </p:tavLst>
                                    </p:anim>
                                    <p:animEffect transition="in" filter="fade">
                                      <p:cBhvr>
                                        <p:cTn id="20" dur="500"/>
                                        <p:tgtEl>
                                          <p:spTgt spid="10"/>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p:cTn id="23" dur="500" fill="hold"/>
                                        <p:tgtEl>
                                          <p:spTgt spid="11"/>
                                        </p:tgtEl>
                                        <p:attrNameLst>
                                          <p:attrName>ppt_w</p:attrName>
                                        </p:attrNameLst>
                                      </p:cBhvr>
                                      <p:tavLst>
                                        <p:tav tm="0">
                                          <p:val>
                                            <p:fltVal val="0"/>
                                          </p:val>
                                        </p:tav>
                                        <p:tav tm="100000">
                                          <p:val>
                                            <p:strVal val="#ppt_w"/>
                                          </p:val>
                                        </p:tav>
                                      </p:tavLst>
                                    </p:anim>
                                    <p:anim calcmode="lin" valueType="num">
                                      <p:cBhvr>
                                        <p:cTn id="24" dur="500" fill="hold"/>
                                        <p:tgtEl>
                                          <p:spTgt spid="11"/>
                                        </p:tgtEl>
                                        <p:attrNameLst>
                                          <p:attrName>ppt_h</p:attrName>
                                        </p:attrNameLst>
                                      </p:cBhvr>
                                      <p:tavLst>
                                        <p:tav tm="0">
                                          <p:val>
                                            <p:fltVal val="0"/>
                                          </p:val>
                                        </p:tav>
                                        <p:tav tm="100000">
                                          <p:val>
                                            <p:strVal val="#ppt_h"/>
                                          </p:val>
                                        </p:tav>
                                      </p:tavLst>
                                    </p:anim>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childTnLst>
                                </p:cTn>
                              </p:par>
                              <p:par>
                                <p:cTn id="33" presetID="22" presetClass="entr" presetSubtype="4" fill="hold" nodeType="with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down)">
                                      <p:cBhvr>
                                        <p:cTn id="35" dur="500"/>
                                        <p:tgtEl>
                                          <p:spTgt spid="15">
                                            <p:txEl>
                                              <p:pRg st="0" end="0"/>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15">
                                            <p:txEl>
                                              <p:pRg st="1" end="1"/>
                                            </p:txEl>
                                          </p:spTgt>
                                        </p:tgtEl>
                                        <p:attrNameLst>
                                          <p:attrName>style.visibility</p:attrName>
                                        </p:attrNameLst>
                                      </p:cBhvr>
                                      <p:to>
                                        <p:strVal val="visible"/>
                                      </p:to>
                                    </p:set>
                                    <p:animEffect transition="in" filter="wipe(left)">
                                      <p:cBhvr>
                                        <p:cTn id="40" dur="500"/>
                                        <p:tgtEl>
                                          <p:spTgt spid="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7128792" cy="1261884"/>
          </a:xfrm>
          <a:prstGeom prst="rect">
            <a:avLst/>
          </a:prstGeom>
        </p:spPr>
        <p:txBody>
          <a:bodyPr wrap="square">
            <a:spAutoFit/>
          </a:bodyPr>
          <a:lstStyle/>
          <a:p>
            <a:r>
              <a:rPr lang="fr-FR" sz="2800" dirty="0"/>
              <a:t>3. </a:t>
            </a:r>
            <a:r>
              <a:rPr lang="fr-FR" sz="2800" u="sng" dirty="0"/>
              <a:t>Marge d’autonomie des établissements</a:t>
            </a:r>
          </a:p>
          <a:p>
            <a:endParaRPr lang="fr-FR" sz="2400" b="1" u="sng" dirty="0"/>
          </a:p>
          <a:p>
            <a:r>
              <a:rPr lang="fr-FR" sz="2400" b="1" dirty="0"/>
              <a:t>12 h </a:t>
            </a:r>
            <a:r>
              <a:rPr lang="fr-FR" sz="2400" dirty="0"/>
              <a:t>/ division / semaine</a:t>
            </a:r>
          </a:p>
        </p:txBody>
      </p:sp>
      <p:sp>
        <p:nvSpPr>
          <p:cNvPr id="5" name="Rectangle 4"/>
          <p:cNvSpPr/>
          <p:nvPr/>
        </p:nvSpPr>
        <p:spPr>
          <a:xfrm>
            <a:off x="354943" y="1702256"/>
            <a:ext cx="8602234" cy="5539978"/>
          </a:xfrm>
          <a:prstGeom prst="rect">
            <a:avLst/>
          </a:prstGeom>
        </p:spPr>
        <p:txBody>
          <a:bodyPr wrap="square">
            <a:spAutoFit/>
          </a:bodyPr>
          <a:lstStyle/>
          <a:p>
            <a:r>
              <a:rPr lang="fr-FR" sz="2400" dirty="0"/>
              <a:t>« Laissée à la disposition des établissements. »</a:t>
            </a:r>
          </a:p>
          <a:p>
            <a:endParaRPr lang="fr-FR" sz="2400" dirty="0"/>
          </a:p>
          <a:p>
            <a:r>
              <a:rPr lang="fr-FR" sz="2400" dirty="0"/>
              <a:t>Censée financer :</a:t>
            </a:r>
          </a:p>
          <a:p>
            <a:r>
              <a:rPr lang="fr-FR" sz="2400" dirty="0"/>
              <a:t>-les </a:t>
            </a:r>
            <a:r>
              <a:rPr lang="fr-FR" sz="2400" b="1" dirty="0"/>
              <a:t>dédoublements</a:t>
            </a:r>
          </a:p>
          <a:p>
            <a:r>
              <a:rPr lang="fr-FR" sz="2400" dirty="0"/>
              <a:t>-les </a:t>
            </a:r>
            <a:r>
              <a:rPr lang="fr-FR" sz="2400" b="1" dirty="0"/>
              <a:t>options</a:t>
            </a:r>
          </a:p>
          <a:p>
            <a:r>
              <a:rPr lang="fr-FR" sz="2400" dirty="0"/>
              <a:t>-l'</a:t>
            </a:r>
            <a:r>
              <a:rPr lang="fr-FR" sz="2400" b="1" dirty="0"/>
              <a:t>AP</a:t>
            </a:r>
          </a:p>
          <a:p>
            <a:r>
              <a:rPr lang="fr-FR" sz="2400" dirty="0"/>
              <a:t>-l'</a:t>
            </a:r>
            <a:r>
              <a:rPr lang="fr-FR" sz="2400" b="1" dirty="0"/>
              <a:t>orientation</a:t>
            </a:r>
          </a:p>
          <a:p>
            <a:r>
              <a:rPr lang="fr-FR" sz="2400" dirty="0"/>
              <a:t>-le</a:t>
            </a:r>
            <a:r>
              <a:rPr lang="fr-FR" sz="2400" b="1" dirty="0"/>
              <a:t> tutorat </a:t>
            </a:r>
            <a:r>
              <a:rPr lang="fr-FR" b="1" dirty="0"/>
              <a:t>: </a:t>
            </a:r>
            <a:r>
              <a:rPr lang="fr-FR" sz="2000" dirty="0"/>
              <a:t>« Un dispositif de tutorat est proposé à tous les élèves. Il consiste à les conseiller et à les guider dans leur parcours de formation et d'orientation. »</a:t>
            </a:r>
          </a:p>
          <a:p>
            <a:endParaRPr lang="fr-FR" sz="2400" b="1" dirty="0"/>
          </a:p>
          <a:p>
            <a:endParaRPr lang="fr-FR" sz="2400" dirty="0">
              <a:solidFill>
                <a:srgbClr val="FF0000"/>
              </a:solidFill>
            </a:endParaRPr>
          </a:p>
          <a:p>
            <a:r>
              <a:rPr lang="fr-FR" sz="2400" dirty="0">
                <a:solidFill>
                  <a:srgbClr val="FF0000"/>
                </a:solidFill>
              </a:rPr>
              <a:t>	</a:t>
            </a:r>
            <a:r>
              <a:rPr lang="fr-FR" sz="2400" b="1" dirty="0">
                <a:solidFill>
                  <a:srgbClr val="FF0000"/>
                </a:solidFill>
              </a:rPr>
              <a:t>- risque de discorde et concurrence entre disciplines</a:t>
            </a:r>
          </a:p>
          <a:p>
            <a:r>
              <a:rPr lang="fr-FR" sz="2400" b="1" dirty="0">
                <a:solidFill>
                  <a:srgbClr val="FF0000"/>
                </a:solidFill>
              </a:rPr>
              <a:t>             - doit être discutée et votée en CE</a:t>
            </a:r>
            <a:br>
              <a:rPr lang="fr-FR" sz="2400" b="1" dirty="0">
                <a:solidFill>
                  <a:srgbClr val="FF0000"/>
                </a:solidFill>
              </a:rPr>
            </a:br>
            <a:endParaRPr lang="fr-FR" sz="2400" b="1" dirty="0"/>
          </a:p>
          <a:p>
            <a:endParaRPr lang="fr-FR" sz="2400" dirty="0"/>
          </a:p>
        </p:txBody>
      </p:sp>
      <p:pic>
        <p:nvPicPr>
          <p:cNvPr id="7"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5157192"/>
            <a:ext cx="1045277" cy="1296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64771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barn(inVertical)">
                                      <p:cBhvr>
                                        <p:cTn id="7" dur="500"/>
                                        <p:tgtEl>
                                          <p:spTgt spid="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randombar(horizont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par>
                                <p:cTn id="18" presetID="16" presetClass="entr" presetSubtype="21" fill="hold" nodeType="withEffect">
                                  <p:stCondLst>
                                    <p:cond delay="0"/>
                                  </p:stCondLst>
                                  <p:childTnLst>
                                    <p:set>
                                      <p:cBhvr>
                                        <p:cTn id="19" dur="1" fill="hold">
                                          <p:stCondLst>
                                            <p:cond delay="0"/>
                                          </p:stCondLst>
                                        </p:cTn>
                                        <p:tgtEl>
                                          <p:spTgt spid="5">
                                            <p:txEl>
                                              <p:pRg st="3" end="3"/>
                                            </p:txEl>
                                          </p:spTgt>
                                        </p:tgtEl>
                                        <p:attrNameLst>
                                          <p:attrName>style.visibility</p:attrName>
                                        </p:attrNameLst>
                                      </p:cBhvr>
                                      <p:to>
                                        <p:strVal val="visible"/>
                                      </p:to>
                                    </p:set>
                                    <p:animEffect transition="in" filter="barn(inVertical)">
                                      <p:cBhvr>
                                        <p:cTn id="20" dur="500"/>
                                        <p:tgtEl>
                                          <p:spTgt spid="5">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5">
                                            <p:txEl>
                                              <p:pRg st="4" end="4"/>
                                            </p:txEl>
                                          </p:spTgt>
                                        </p:tgtEl>
                                        <p:attrNameLst>
                                          <p:attrName>style.visibility</p:attrName>
                                        </p:attrNameLst>
                                      </p:cBhvr>
                                      <p:to>
                                        <p:strVal val="visible"/>
                                      </p:to>
                                    </p:set>
                                    <p:animEffect transition="in" filter="barn(inVertical)">
                                      <p:cBhvr>
                                        <p:cTn id="25" dur="500"/>
                                        <p:tgtEl>
                                          <p:spTgt spid="5">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5">
                                            <p:txEl>
                                              <p:pRg st="5" end="5"/>
                                            </p:txEl>
                                          </p:spTgt>
                                        </p:tgtEl>
                                        <p:attrNameLst>
                                          <p:attrName>style.visibility</p:attrName>
                                        </p:attrNameLst>
                                      </p:cBhvr>
                                      <p:to>
                                        <p:strVal val="visible"/>
                                      </p:to>
                                    </p:set>
                                    <p:animEffect transition="in" filter="barn(inVertical)">
                                      <p:cBhvr>
                                        <p:cTn id="30" dur="500"/>
                                        <p:tgtEl>
                                          <p:spTgt spid="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5">
                                            <p:txEl>
                                              <p:pRg st="6" end="6"/>
                                            </p:txEl>
                                          </p:spTgt>
                                        </p:tgtEl>
                                        <p:attrNameLst>
                                          <p:attrName>style.visibility</p:attrName>
                                        </p:attrNameLst>
                                      </p:cBhvr>
                                      <p:to>
                                        <p:strVal val="visible"/>
                                      </p:to>
                                    </p:set>
                                    <p:animEffect transition="in" filter="barn(inVertical)">
                                      <p:cBhvr>
                                        <p:cTn id="35" dur="500"/>
                                        <p:tgtEl>
                                          <p:spTgt spid="5">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nodeType="clickEffect">
                                  <p:stCondLst>
                                    <p:cond delay="0"/>
                                  </p:stCondLst>
                                  <p:childTnLst>
                                    <p:set>
                                      <p:cBhvr>
                                        <p:cTn id="39" dur="1" fill="hold">
                                          <p:stCondLst>
                                            <p:cond delay="0"/>
                                          </p:stCondLst>
                                        </p:cTn>
                                        <p:tgtEl>
                                          <p:spTgt spid="5">
                                            <p:txEl>
                                              <p:pRg st="7" end="7"/>
                                            </p:txEl>
                                          </p:spTgt>
                                        </p:tgtEl>
                                        <p:attrNameLst>
                                          <p:attrName>style.visibility</p:attrName>
                                        </p:attrNameLst>
                                      </p:cBhvr>
                                      <p:to>
                                        <p:strVal val="visible"/>
                                      </p:to>
                                    </p:set>
                                    <p:animEffect transition="in" filter="barn(inVertical)">
                                      <p:cBhvr>
                                        <p:cTn id="40" dur="500"/>
                                        <p:tgtEl>
                                          <p:spTgt spid="5">
                                            <p:txEl>
                                              <p:pRg st="7" end="7"/>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3" presetClass="entr" presetSubtype="16"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500" fill="hold"/>
                                        <p:tgtEl>
                                          <p:spTgt spid="7"/>
                                        </p:tgtEl>
                                        <p:attrNameLst>
                                          <p:attrName>ppt_w</p:attrName>
                                        </p:attrNameLst>
                                      </p:cBhvr>
                                      <p:tavLst>
                                        <p:tav tm="0">
                                          <p:val>
                                            <p:fltVal val="0"/>
                                          </p:val>
                                        </p:tav>
                                        <p:tav tm="100000">
                                          <p:val>
                                            <p:strVal val="#ppt_w"/>
                                          </p:val>
                                        </p:tav>
                                      </p:tavLst>
                                    </p:anim>
                                    <p:anim calcmode="lin" valueType="num">
                                      <p:cBhvr>
                                        <p:cTn id="46" dur="500" fill="hold"/>
                                        <p:tgtEl>
                                          <p:spTgt spid="7"/>
                                        </p:tgtEl>
                                        <p:attrNameLst>
                                          <p:attrName>ppt_h</p:attrName>
                                        </p:attrNameLst>
                                      </p:cBhvr>
                                      <p:tavLst>
                                        <p:tav tm="0">
                                          <p:val>
                                            <p:fltVal val="0"/>
                                          </p:val>
                                        </p:tav>
                                        <p:tav tm="100000">
                                          <p:val>
                                            <p:strVal val="#ppt_h"/>
                                          </p:val>
                                        </p:tav>
                                      </p:tavLst>
                                    </p:anim>
                                    <p:animEffect transition="in" filter="fade">
                                      <p:cBhvr>
                                        <p:cTn id="47" dur="500"/>
                                        <p:tgtEl>
                                          <p:spTgt spid="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5">
                                            <p:txEl>
                                              <p:pRg st="10" end="10"/>
                                            </p:txEl>
                                          </p:spTgt>
                                        </p:tgtEl>
                                        <p:attrNameLst>
                                          <p:attrName>style.visibility</p:attrName>
                                        </p:attrNameLst>
                                      </p:cBhvr>
                                      <p:to>
                                        <p:strVal val="visible"/>
                                      </p:to>
                                    </p:set>
                                    <p:animEffect transition="in" filter="wipe(left)">
                                      <p:cBhvr>
                                        <p:cTn id="52" dur="500"/>
                                        <p:tgtEl>
                                          <p:spTgt spid="5">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5">
                                            <p:txEl>
                                              <p:pRg st="11" end="11"/>
                                            </p:txEl>
                                          </p:spTgt>
                                        </p:tgtEl>
                                        <p:attrNameLst>
                                          <p:attrName>style.visibility</p:attrName>
                                        </p:attrNameLst>
                                      </p:cBhvr>
                                      <p:to>
                                        <p:strVal val="visible"/>
                                      </p:to>
                                    </p:set>
                                    <p:animEffect transition="in" filter="wipe(left)">
                                      <p:cBhvr>
                                        <p:cTn id="57" dur="500"/>
                                        <p:tgtEl>
                                          <p:spTgt spid="5">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95536" y="332656"/>
            <a:ext cx="8280920" cy="4893647"/>
          </a:xfrm>
          <a:prstGeom prst="rect">
            <a:avLst/>
          </a:prstGeom>
        </p:spPr>
        <p:txBody>
          <a:bodyPr wrap="square">
            <a:spAutoFit/>
          </a:bodyPr>
          <a:lstStyle/>
          <a:p>
            <a:pPr marL="342900" indent="-342900">
              <a:buFont typeface="Wingdings" panose="05000000000000000000" pitchFamily="2" charset="2"/>
              <a:buChar char="§"/>
            </a:pPr>
            <a:r>
              <a:rPr lang="fr-FR" sz="2400" b="1" u="sng" dirty="0"/>
              <a:t>L’accompagnement personnalisé</a:t>
            </a:r>
          </a:p>
          <a:p>
            <a:endParaRPr lang="fr-FR" sz="2400" b="1" dirty="0"/>
          </a:p>
          <a:p>
            <a:r>
              <a:rPr lang="fr-FR" sz="2400" dirty="0"/>
              <a:t>« Volume horaire déterminé selon les besoins des élèves. »</a:t>
            </a:r>
          </a:p>
          <a:p>
            <a:r>
              <a:rPr lang="fr-FR" sz="2400" dirty="0"/>
              <a:t>contenu : </a:t>
            </a:r>
          </a:p>
          <a:p>
            <a:pPr marL="342900" indent="-342900">
              <a:buFontTx/>
              <a:buChar char="-"/>
            </a:pPr>
            <a:r>
              <a:rPr lang="fr-FR" sz="2400" dirty="0"/>
              <a:t>« améliorer les compétences scolaires de l'élève dans la maîtrise écrite et orale de la </a:t>
            </a:r>
            <a:r>
              <a:rPr lang="fr-FR" sz="2400" b="1" dirty="0"/>
              <a:t>langue française et en mathématiques</a:t>
            </a:r>
            <a:r>
              <a:rPr lang="fr-FR" sz="2400" dirty="0"/>
              <a:t>. » </a:t>
            </a:r>
          </a:p>
          <a:p>
            <a:r>
              <a:rPr lang="fr-FR" sz="2400" b="1" dirty="0">
                <a:sym typeface="Wingdings 3"/>
              </a:rPr>
              <a:t> </a:t>
            </a:r>
            <a:r>
              <a:rPr lang="fr-FR" sz="2400" b="1" dirty="0"/>
              <a:t>évaluation des compétences </a:t>
            </a:r>
            <a:r>
              <a:rPr lang="fr-FR" sz="2400" dirty="0"/>
              <a:t>de chaque élève dans chacun de ces domaines en début de classe de seconde.</a:t>
            </a:r>
          </a:p>
          <a:p>
            <a:r>
              <a:rPr lang="fr-FR" sz="2400" dirty="0"/>
              <a:t>- « soutenir la </a:t>
            </a:r>
            <a:r>
              <a:rPr lang="fr-FR" sz="2400" b="1" dirty="0"/>
              <a:t>capacité d'apprendre et de progresser </a:t>
            </a:r>
            <a:r>
              <a:rPr lang="fr-FR" sz="2400" dirty="0"/>
              <a:t>des élèves, notamment dans leur </a:t>
            </a:r>
            <a:r>
              <a:rPr lang="fr-FR" sz="2400" b="1" dirty="0"/>
              <a:t>travail personnel</a:t>
            </a:r>
            <a:r>
              <a:rPr lang="fr-FR" sz="2400" dirty="0"/>
              <a:t>, améliorer leurs compétences et contribuer à la construction de leur autonomie intellectuelle. »</a:t>
            </a:r>
          </a:p>
        </p:txBody>
      </p:sp>
      <p:pic>
        <p:nvPicPr>
          <p:cNvPr id="3"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5252447"/>
            <a:ext cx="947671" cy="117511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343206" y="5221238"/>
            <a:ext cx="7800794" cy="1569660"/>
          </a:xfrm>
          <a:prstGeom prst="rect">
            <a:avLst/>
          </a:prstGeom>
          <a:noFill/>
        </p:spPr>
        <p:txBody>
          <a:bodyPr wrap="square" rtlCol="0">
            <a:spAutoFit/>
          </a:bodyPr>
          <a:lstStyle/>
          <a:p>
            <a:pPr marL="285750" indent="-285750">
              <a:buFontTx/>
              <a:buChar char="-"/>
            </a:pPr>
            <a:r>
              <a:rPr lang="fr-FR" sz="2400" b="1" dirty="0">
                <a:solidFill>
                  <a:srgbClr val="FF0000"/>
                </a:solidFill>
              </a:rPr>
              <a:t>AP plus financé et cadré : affirmer le droit à l’AP pour tous</a:t>
            </a:r>
          </a:p>
          <a:p>
            <a:pPr marL="285750" indent="-285750">
              <a:buFontTx/>
              <a:buChar char="-"/>
            </a:pPr>
            <a:r>
              <a:rPr lang="fr-FR" sz="2400" b="1" dirty="0">
                <a:solidFill>
                  <a:srgbClr val="FF0000"/>
                </a:solidFill>
              </a:rPr>
              <a:t>modalités doivent être discutées et votées en CE</a:t>
            </a:r>
          </a:p>
          <a:p>
            <a:pPr marL="285750" indent="-285750">
              <a:buFontTx/>
              <a:buChar char="-"/>
            </a:pPr>
            <a:r>
              <a:rPr lang="fr-FR" sz="2400" b="1" dirty="0">
                <a:solidFill>
                  <a:srgbClr val="FF0000"/>
                </a:solidFill>
              </a:rPr>
              <a:t>défendre l’existant en terme d’horaire élèves</a:t>
            </a:r>
          </a:p>
          <a:p>
            <a:pPr marL="285750" indent="-285750">
              <a:buFontTx/>
              <a:buChar char="-"/>
            </a:pPr>
            <a:r>
              <a:rPr lang="fr-FR" sz="2400" b="1" dirty="0">
                <a:solidFill>
                  <a:srgbClr val="FF0000"/>
                </a:solidFill>
              </a:rPr>
              <a:t>refuser les interventions en HSE</a:t>
            </a:r>
          </a:p>
        </p:txBody>
      </p:sp>
    </p:spTree>
    <p:extLst>
      <p:ext uri="{BB962C8B-B14F-4D97-AF65-F5344CB8AC3E}">
        <p14:creationId xmlns:p14="http://schemas.microsoft.com/office/powerpoint/2010/main" val="1539966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Effect transition="in" filter="fade">
                                      <p:cBhvr>
                                        <p:cTn id="7" dur="1000"/>
                                        <p:tgtEl>
                                          <p:spTgt spid="2">
                                            <p:txEl>
                                              <p:pRg st="3" end="3"/>
                                            </p:txEl>
                                          </p:spTgt>
                                        </p:tgtEl>
                                      </p:cBhvr>
                                    </p:animEffect>
                                    <p:anim calcmode="lin" valueType="num">
                                      <p:cBhvr>
                                        <p:cTn id="8"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3" end="3"/>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1000"/>
                                        <p:tgtEl>
                                          <p:spTgt spid="2">
                                            <p:txEl>
                                              <p:pRg st="4" end="4"/>
                                            </p:txEl>
                                          </p:spTgt>
                                        </p:tgtEl>
                                      </p:cBhvr>
                                    </p:animEffect>
                                    <p:anim calcmode="lin" valueType="num">
                                      <p:cBhvr>
                                        <p:cTn id="13"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14" dur="1000" fill="hold"/>
                                        <p:tgtEl>
                                          <p:spTgt spid="2">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Effect transition="in" filter="randombar(horizontal)">
                                      <p:cBhvr>
                                        <p:cTn id="19" dur="500"/>
                                        <p:tgtEl>
                                          <p:spTgt spid="2">
                                            <p:txEl>
                                              <p:pRg st="5" end="5"/>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2">
                                            <p:txEl>
                                              <p:pRg st="6" end="6"/>
                                            </p:txEl>
                                          </p:spTgt>
                                        </p:tgtEl>
                                        <p:attrNameLst>
                                          <p:attrName>style.visibility</p:attrName>
                                        </p:attrNameLst>
                                      </p:cBhvr>
                                      <p:to>
                                        <p:strVal val="visible"/>
                                      </p:to>
                                    </p:set>
                                    <p:animEffect transition="in" filter="fade">
                                      <p:cBhvr>
                                        <p:cTn id="24" dur="1000"/>
                                        <p:tgtEl>
                                          <p:spTgt spid="2">
                                            <p:txEl>
                                              <p:pRg st="6" end="6"/>
                                            </p:txEl>
                                          </p:spTgt>
                                        </p:tgtEl>
                                      </p:cBhvr>
                                    </p:animEffect>
                                    <p:anim calcmode="lin" valueType="num">
                                      <p:cBhvr>
                                        <p:cTn id="2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53" presetClass="entr" presetSubtype="16" fill="hold" nodeType="click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p:cTn id="31" dur="500" fill="hold"/>
                                        <p:tgtEl>
                                          <p:spTgt spid="3"/>
                                        </p:tgtEl>
                                        <p:attrNameLst>
                                          <p:attrName>ppt_w</p:attrName>
                                        </p:attrNameLst>
                                      </p:cBhvr>
                                      <p:tavLst>
                                        <p:tav tm="0">
                                          <p:val>
                                            <p:fltVal val="0"/>
                                          </p:val>
                                        </p:tav>
                                        <p:tav tm="100000">
                                          <p:val>
                                            <p:strVal val="#ppt_w"/>
                                          </p:val>
                                        </p:tav>
                                      </p:tavLst>
                                    </p:anim>
                                    <p:anim calcmode="lin" valueType="num">
                                      <p:cBhvr>
                                        <p:cTn id="32" dur="500" fill="hold"/>
                                        <p:tgtEl>
                                          <p:spTgt spid="3"/>
                                        </p:tgtEl>
                                        <p:attrNameLst>
                                          <p:attrName>ppt_h</p:attrName>
                                        </p:attrNameLst>
                                      </p:cBhvr>
                                      <p:tavLst>
                                        <p:tav tm="0">
                                          <p:val>
                                            <p:fltVal val="0"/>
                                          </p:val>
                                        </p:tav>
                                        <p:tav tm="100000">
                                          <p:val>
                                            <p:strVal val="#ppt_h"/>
                                          </p:val>
                                        </p:tav>
                                      </p:tavLst>
                                    </p:anim>
                                    <p:animEffect transition="in" filter="fade">
                                      <p:cBhvr>
                                        <p:cTn id="33" dur="5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
                                            <p:txEl>
                                              <p:pRg st="0" end="0"/>
                                            </p:txEl>
                                          </p:spTgt>
                                        </p:tgtEl>
                                        <p:attrNameLst>
                                          <p:attrName>style.visibility</p:attrName>
                                        </p:attrNameLst>
                                      </p:cBhvr>
                                      <p:to>
                                        <p:strVal val="visible"/>
                                      </p:to>
                                    </p:set>
                                    <p:animEffect transition="in" filter="wipe(left)">
                                      <p:cBhvr>
                                        <p:cTn id="38" dur="500"/>
                                        <p:tgtEl>
                                          <p:spTgt spid="4">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4">
                                            <p:txEl>
                                              <p:pRg st="1" end="1"/>
                                            </p:txEl>
                                          </p:spTgt>
                                        </p:tgtEl>
                                        <p:attrNameLst>
                                          <p:attrName>style.visibility</p:attrName>
                                        </p:attrNameLst>
                                      </p:cBhvr>
                                      <p:to>
                                        <p:strVal val="visible"/>
                                      </p:to>
                                    </p:set>
                                    <p:animEffect transition="in" filter="wipe(left)">
                                      <p:cBhvr>
                                        <p:cTn id="43" dur="500"/>
                                        <p:tgtEl>
                                          <p:spTgt spid="4">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nodeType="clickEffect">
                                  <p:stCondLst>
                                    <p:cond delay="0"/>
                                  </p:stCondLst>
                                  <p:childTnLst>
                                    <p:set>
                                      <p:cBhvr>
                                        <p:cTn id="47" dur="1" fill="hold">
                                          <p:stCondLst>
                                            <p:cond delay="0"/>
                                          </p:stCondLst>
                                        </p:cTn>
                                        <p:tgtEl>
                                          <p:spTgt spid="4">
                                            <p:txEl>
                                              <p:pRg st="2" end="2"/>
                                            </p:txEl>
                                          </p:spTgt>
                                        </p:tgtEl>
                                        <p:attrNameLst>
                                          <p:attrName>style.visibility</p:attrName>
                                        </p:attrNameLst>
                                      </p:cBhvr>
                                      <p:to>
                                        <p:strVal val="visible"/>
                                      </p:to>
                                    </p:set>
                                    <p:animEffect transition="in" filter="wipe(left)">
                                      <p:cBhvr>
                                        <p:cTn id="48" dur="500"/>
                                        <p:tgtEl>
                                          <p:spTgt spid="4">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nodeType="clickEffect">
                                  <p:stCondLst>
                                    <p:cond delay="0"/>
                                  </p:stCondLst>
                                  <p:childTnLst>
                                    <p:set>
                                      <p:cBhvr>
                                        <p:cTn id="52" dur="1" fill="hold">
                                          <p:stCondLst>
                                            <p:cond delay="0"/>
                                          </p:stCondLst>
                                        </p:cTn>
                                        <p:tgtEl>
                                          <p:spTgt spid="4">
                                            <p:txEl>
                                              <p:pRg st="3" end="3"/>
                                            </p:txEl>
                                          </p:spTgt>
                                        </p:tgtEl>
                                        <p:attrNameLst>
                                          <p:attrName>style.visibility</p:attrName>
                                        </p:attrNameLst>
                                      </p:cBhvr>
                                      <p:to>
                                        <p:strVal val="visible"/>
                                      </p:to>
                                    </p:set>
                                    <p:animEffect transition="in" filter="wipe(left)">
                                      <p:cBhvr>
                                        <p:cTn id="53"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467544" y="620688"/>
            <a:ext cx="8136904" cy="4893647"/>
          </a:xfrm>
          <a:prstGeom prst="rect">
            <a:avLst/>
          </a:prstGeom>
          <a:noFill/>
        </p:spPr>
        <p:txBody>
          <a:bodyPr wrap="square" rtlCol="0">
            <a:spAutoFit/>
          </a:bodyPr>
          <a:lstStyle/>
          <a:p>
            <a:pPr marL="342900" indent="-342900">
              <a:buFont typeface="Wingdings" panose="05000000000000000000" pitchFamily="2" charset="2"/>
              <a:buChar char="§"/>
            </a:pPr>
            <a:r>
              <a:rPr lang="fr-FR" sz="2400" b="1" u="sng" dirty="0"/>
              <a:t>L’accompagnement au choix de l’orientation</a:t>
            </a:r>
            <a:endParaRPr lang="fr-FR" sz="2400" b="1" dirty="0"/>
          </a:p>
          <a:p>
            <a:r>
              <a:rPr lang="fr-FR" sz="2400" dirty="0"/>
              <a:t>« </a:t>
            </a:r>
            <a:r>
              <a:rPr lang="fr-FR" sz="2400" b="1" dirty="0"/>
              <a:t>54 heures, </a:t>
            </a:r>
            <a:r>
              <a:rPr lang="fr-FR" sz="2400" b="1" u="sng" dirty="0"/>
              <a:t>à titre indicatif</a:t>
            </a:r>
            <a:r>
              <a:rPr lang="fr-FR" sz="2400" dirty="0"/>
              <a:t>, selon les besoins des élèves et les modalités de l'accompagnement à l'orientation mises en place dans l'établissement. »</a:t>
            </a:r>
          </a:p>
          <a:p>
            <a:r>
              <a:rPr lang="fr-FR" sz="2400" dirty="0"/>
              <a:t>« implique l'intervention des </a:t>
            </a:r>
            <a:r>
              <a:rPr lang="fr-FR" sz="2400" b="1" dirty="0"/>
              <a:t>membres de l'équipe éducative </a:t>
            </a:r>
            <a:r>
              <a:rPr lang="fr-FR" sz="2400" dirty="0"/>
              <a:t>et, le cas échéant, des personnes et organismes invités par l'établissement et qui peuvent être mandatés par le conseil régional. »</a:t>
            </a:r>
          </a:p>
          <a:p>
            <a:endParaRPr lang="fr-FR" sz="2400" dirty="0"/>
          </a:p>
          <a:p>
            <a:r>
              <a:rPr lang="fr-FR" sz="2400" b="1" dirty="0"/>
              <a:t>Modalités</a:t>
            </a:r>
            <a:r>
              <a:rPr lang="fr-FR" sz="2400" dirty="0"/>
              <a:t> : semaines de l’orientation, journées d’immersion dans des établissements d’enseignement supérieur, séances d’information, ateliers de réflexion en classe, visites d’entreprises, etc. </a:t>
            </a:r>
            <a:endParaRPr lang="fr-FR" dirty="0"/>
          </a:p>
        </p:txBody>
      </p:sp>
      <p:pic>
        <p:nvPicPr>
          <p:cNvPr id="3"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7544" y="5526871"/>
            <a:ext cx="947671" cy="1175112"/>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427820" y="5666139"/>
            <a:ext cx="7536667" cy="1200329"/>
          </a:xfrm>
          <a:prstGeom prst="rect">
            <a:avLst/>
          </a:prstGeom>
          <a:noFill/>
        </p:spPr>
        <p:txBody>
          <a:bodyPr wrap="square" rtlCol="0">
            <a:spAutoFit/>
          </a:bodyPr>
          <a:lstStyle/>
          <a:p>
            <a:r>
              <a:rPr lang="fr-FR" sz="2400" b="1" dirty="0">
                <a:solidFill>
                  <a:srgbClr val="FF0000"/>
                </a:solidFill>
              </a:rPr>
              <a:t>- A distinguer de l’AP qui doit rester un enseignement</a:t>
            </a:r>
          </a:p>
          <a:p>
            <a:r>
              <a:rPr lang="fr-FR" sz="2400" b="1" dirty="0">
                <a:solidFill>
                  <a:srgbClr val="FF0000"/>
                </a:solidFill>
              </a:rPr>
              <a:t>- Qui ? Rôle des Psy-EN ou des PRIO. </a:t>
            </a:r>
          </a:p>
          <a:p>
            <a:r>
              <a:rPr lang="fr-FR" sz="2400" b="1" dirty="0">
                <a:solidFill>
                  <a:srgbClr val="FF0000"/>
                </a:solidFill>
              </a:rPr>
              <a:t>- Refus de l’ingérence du secteur privé.</a:t>
            </a:r>
          </a:p>
        </p:txBody>
      </p:sp>
    </p:spTree>
    <p:extLst>
      <p:ext uri="{BB962C8B-B14F-4D97-AF65-F5344CB8AC3E}">
        <p14:creationId xmlns:p14="http://schemas.microsoft.com/office/powerpoint/2010/main" val="66327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 calcmode="lin" valueType="num">
                                      <p:cBhvr additive="base">
                                        <p:cTn id="7"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nodeType="click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fltVal val="0"/>
                                          </p:val>
                                        </p:tav>
                                        <p:tav tm="100000">
                                          <p:val>
                                            <p:strVal val="#ppt_h"/>
                                          </p:val>
                                        </p:tav>
                                      </p:tavLst>
                                    </p:anim>
                                    <p:animEffect transition="in" filter="fade">
                                      <p:cBhvr>
                                        <p:cTn id="27" dur="500"/>
                                        <p:tgtEl>
                                          <p:spTgt spid="3"/>
                                        </p:tgtEl>
                                      </p:cBhvr>
                                    </p:animEffect>
                                  </p:childTnLst>
                                </p:cTn>
                              </p:par>
                              <p:par>
                                <p:cTn id="28" presetID="22" presetClass="entr" presetSubtype="8" fill="hold" nodeType="withEffect">
                                  <p:stCondLst>
                                    <p:cond delay="0"/>
                                  </p:stCondLst>
                                  <p:childTnLst>
                                    <p:set>
                                      <p:cBhvr>
                                        <p:cTn id="29" dur="1" fill="hold">
                                          <p:stCondLst>
                                            <p:cond delay="0"/>
                                          </p:stCondLst>
                                        </p:cTn>
                                        <p:tgtEl>
                                          <p:spTgt spid="4">
                                            <p:txEl>
                                              <p:pRg st="0" end="0"/>
                                            </p:txEl>
                                          </p:spTgt>
                                        </p:tgtEl>
                                        <p:attrNameLst>
                                          <p:attrName>style.visibility</p:attrName>
                                        </p:attrNameLst>
                                      </p:cBhvr>
                                      <p:to>
                                        <p:strVal val="visible"/>
                                      </p:to>
                                    </p:set>
                                    <p:animEffect transition="in" filter="wipe(left)">
                                      <p:cBhvr>
                                        <p:cTn id="30" dur="500"/>
                                        <p:tgtEl>
                                          <p:spTgt spid="4">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animEffect transition="in" filter="wipe(left)">
                                      <p:cBhvr>
                                        <p:cTn id="35" dur="500"/>
                                        <p:tgtEl>
                                          <p:spTgt spid="4">
                                            <p:txEl>
                                              <p:pRg st="1" end="1"/>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nodeType="clickEffect">
                                  <p:stCondLst>
                                    <p:cond delay="0"/>
                                  </p:stCondLst>
                                  <p:childTnLst>
                                    <p:set>
                                      <p:cBhvr>
                                        <p:cTn id="39" dur="1" fill="hold">
                                          <p:stCondLst>
                                            <p:cond delay="0"/>
                                          </p:stCondLst>
                                        </p:cTn>
                                        <p:tgtEl>
                                          <p:spTgt spid="4">
                                            <p:txEl>
                                              <p:pRg st="2" end="2"/>
                                            </p:txEl>
                                          </p:spTgt>
                                        </p:tgtEl>
                                        <p:attrNameLst>
                                          <p:attrName>style.visibility</p:attrName>
                                        </p:attrNameLst>
                                      </p:cBhvr>
                                      <p:to>
                                        <p:strVal val="visible"/>
                                      </p:to>
                                    </p:set>
                                    <p:animEffect transition="in" filter="wipe(left)">
                                      <p:cBhvr>
                                        <p:cTn id="40"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528" y="3278019"/>
            <a:ext cx="8568952" cy="1477328"/>
          </a:xfrm>
          <a:prstGeom prst="rect">
            <a:avLst/>
          </a:prstGeom>
        </p:spPr>
        <p:txBody>
          <a:bodyPr wrap="square">
            <a:spAutoFit/>
          </a:bodyPr>
          <a:lstStyle/>
          <a:p>
            <a:r>
              <a:rPr lang="fr-FR" b="1" dirty="0"/>
              <a:t>                   </a:t>
            </a:r>
          </a:p>
          <a:p>
            <a:endParaRPr lang="fr-FR" b="1" dirty="0"/>
          </a:p>
          <a:p>
            <a:endParaRPr lang="fr-FR" b="1" dirty="0"/>
          </a:p>
          <a:p>
            <a:endParaRPr lang="fr-FR" b="1" dirty="0"/>
          </a:p>
          <a:p>
            <a:endParaRPr lang="fr-FR" dirty="0"/>
          </a:p>
        </p:txBody>
      </p:sp>
      <p:pic>
        <p:nvPicPr>
          <p:cNvPr id="3" name="Picture 11" descr="haut_parleu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1828567"/>
            <a:ext cx="1509845" cy="1872208"/>
          </a:xfrm>
          <a:prstGeom prst="rect">
            <a:avLst/>
          </a:prstGeom>
          <a:noFill/>
          <a:extLst>
            <a:ext uri="{909E8E84-426E-40DD-AFC4-6F175D3DCCD1}">
              <a14:hiddenFill xmlns:a14="http://schemas.microsoft.com/office/drawing/2010/main">
                <a:solidFill>
                  <a:srgbClr val="FFFFFF"/>
                </a:solidFill>
              </a14:hiddenFill>
            </a:ext>
          </a:extLst>
        </p:spPr>
      </p:pic>
      <p:sp>
        <p:nvSpPr>
          <p:cNvPr id="4" name="ZoneTexte 3"/>
          <p:cNvSpPr txBox="1"/>
          <p:nvPr/>
        </p:nvSpPr>
        <p:spPr>
          <a:xfrm>
            <a:off x="1833373" y="1862897"/>
            <a:ext cx="6984776" cy="2215991"/>
          </a:xfrm>
          <a:prstGeom prst="rect">
            <a:avLst/>
          </a:prstGeom>
          <a:noFill/>
        </p:spPr>
        <p:txBody>
          <a:bodyPr wrap="square" rtlCol="0">
            <a:spAutoFit/>
          </a:bodyPr>
          <a:lstStyle/>
          <a:p>
            <a:r>
              <a:rPr lang="fr-FR" sz="2400" b="1" dirty="0">
                <a:solidFill>
                  <a:srgbClr val="FF0000"/>
                </a:solidFill>
              </a:rPr>
              <a:t>- grille sans option : 26h contre 28h30 actuellement...</a:t>
            </a:r>
          </a:p>
          <a:p>
            <a:r>
              <a:rPr lang="fr-FR" sz="2400" b="1" dirty="0">
                <a:solidFill>
                  <a:srgbClr val="FF0000"/>
                </a:solidFill>
              </a:rPr>
              <a:t>- suppression de MPS, Littérature et Société, ICN…</a:t>
            </a:r>
          </a:p>
          <a:p>
            <a:r>
              <a:rPr lang="fr-FR" sz="2400" b="1" dirty="0">
                <a:solidFill>
                  <a:srgbClr val="FF0000"/>
                </a:solidFill>
              </a:rPr>
              <a:t>- AP non financé…</a:t>
            </a:r>
          </a:p>
          <a:p>
            <a:r>
              <a:rPr lang="fr-FR" sz="2400" b="1" dirty="0">
                <a:solidFill>
                  <a:srgbClr val="FF0000"/>
                </a:solidFill>
              </a:rPr>
              <a:t>=&gt; une réduction globale des horaires qui aboutit à 2700 suppressions de postes au niveau national.</a:t>
            </a:r>
          </a:p>
          <a:p>
            <a:endParaRPr lang="fr-FR" dirty="0"/>
          </a:p>
        </p:txBody>
      </p:sp>
      <p:sp>
        <p:nvSpPr>
          <p:cNvPr id="5" name="ZoneTexte 4"/>
          <p:cNvSpPr txBox="1"/>
          <p:nvPr/>
        </p:nvSpPr>
        <p:spPr>
          <a:xfrm>
            <a:off x="360693" y="806937"/>
            <a:ext cx="8494621" cy="523220"/>
          </a:xfrm>
          <a:prstGeom prst="rect">
            <a:avLst/>
          </a:prstGeom>
          <a:noFill/>
        </p:spPr>
        <p:txBody>
          <a:bodyPr wrap="square" rtlCol="0">
            <a:spAutoFit/>
          </a:bodyPr>
          <a:lstStyle/>
          <a:p>
            <a:r>
              <a:rPr lang="fr-FR" sz="2800" u="sng" dirty="0"/>
              <a:t>Bilan : </a:t>
            </a:r>
          </a:p>
        </p:txBody>
      </p:sp>
    </p:spTree>
    <p:extLst>
      <p:ext uri="{BB962C8B-B14F-4D97-AF65-F5344CB8AC3E}">
        <p14:creationId xmlns:p14="http://schemas.microsoft.com/office/powerpoint/2010/main" val="2740619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wipe(left)">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wipe(left)">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wipe(left)">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5179</TotalTime>
  <Words>1585</Words>
  <Application>Microsoft Office PowerPoint</Application>
  <PresentationFormat>Affichage à l'écran (4:3)</PresentationFormat>
  <Paragraphs>419</Paragraphs>
  <Slides>41</Slides>
  <Notes>3</Notes>
  <HiddenSlides>0</HiddenSlides>
  <MMClips>0</MMClips>
  <ScaleCrop>false</ScaleCrop>
  <HeadingPairs>
    <vt:vector size="6" baseType="variant">
      <vt:variant>
        <vt:lpstr>Polices utilisées</vt:lpstr>
      </vt:variant>
      <vt:variant>
        <vt:i4>9</vt:i4>
      </vt:variant>
      <vt:variant>
        <vt:lpstr>Thème</vt:lpstr>
      </vt:variant>
      <vt:variant>
        <vt:i4>1</vt:i4>
      </vt:variant>
      <vt:variant>
        <vt:lpstr>Titres des diapositives</vt:lpstr>
      </vt:variant>
      <vt:variant>
        <vt:i4>41</vt:i4>
      </vt:variant>
    </vt:vector>
  </HeadingPairs>
  <TitlesOfParts>
    <vt:vector size="51" baseType="lpstr">
      <vt:lpstr>Microsoft YaHei</vt:lpstr>
      <vt:lpstr>Arial</vt:lpstr>
      <vt:lpstr>Calibri</vt:lpstr>
      <vt:lpstr>Gill Sans MT</vt:lpstr>
      <vt:lpstr>Mangal</vt:lpstr>
      <vt:lpstr>Symbol</vt:lpstr>
      <vt:lpstr>Times New Roman</vt:lpstr>
      <vt:lpstr>Wingdings</vt:lpstr>
      <vt:lpstr>Wingdings 3</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seb</dc:creator>
  <cp:lastModifiedBy>catherine ROUSTAN</cp:lastModifiedBy>
  <cp:revision>99</cp:revision>
  <dcterms:created xsi:type="dcterms:W3CDTF">2018-08-09T13:25:40Z</dcterms:created>
  <dcterms:modified xsi:type="dcterms:W3CDTF">2018-10-07T07:49:32Z</dcterms:modified>
</cp:coreProperties>
</file>